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58" r:id="rId16"/>
  </p:sldIdLst>
  <p:sldSz cx="9902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4672" autoAdjust="0"/>
  </p:normalViewPr>
  <p:slideViewPr>
    <p:cSldViewPr>
      <p:cViewPr varScale="1">
        <p:scale>
          <a:sx n="95" d="100"/>
          <a:sy n="95" d="100"/>
        </p:scale>
        <p:origin x="-96" y="-16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48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59F72-3B27-4461-B461-417BB863AE0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3B8ED-B812-49D1-89BB-D4FD9E986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5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61170" y="667077"/>
            <a:ext cx="5255924" cy="677109"/>
          </a:xfrm>
        </p:spPr>
        <p:txBody>
          <a:bodyPr tIns="36000" bIns="36000" anchor="b">
            <a:noAutofit/>
          </a:bodyPr>
          <a:lstStyle>
            <a:lvl1pPr algn="l">
              <a:defRPr sz="3200" b="1" cap="sm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2620330"/>
            <a:ext cx="9902824" cy="4236719"/>
          </a:xfrm>
          <a:prstGeom prst="rect">
            <a:avLst/>
          </a:prstGeom>
          <a:noFill/>
        </p:spPr>
      </p:pic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7" name="Group 47"/>
          <p:cNvGrpSpPr/>
          <p:nvPr userDrawn="1"/>
        </p:nvGrpSpPr>
        <p:grpSpPr>
          <a:xfrm>
            <a:off x="933344" y="1101212"/>
            <a:ext cx="1857751" cy="524909"/>
            <a:chOff x="2824163" y="3194050"/>
            <a:chExt cx="2090738" cy="590550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254376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249738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597276" y="3336925"/>
              <a:ext cx="306388" cy="233363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932238" y="3336925"/>
              <a:ext cx="292100" cy="233363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824163" y="3333750"/>
              <a:ext cx="401638" cy="236538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592638" y="3194050"/>
              <a:ext cx="322263" cy="558800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824163" y="3662363"/>
              <a:ext cx="57150" cy="90488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18" y="9"/>
                </a:cxn>
                <a:cxn ang="0">
                  <a:pos x="16" y="25"/>
                </a:cxn>
                <a:cxn ang="0">
                  <a:pos x="32" y="25"/>
                </a:cxn>
                <a:cxn ang="0">
                  <a:pos x="30" y="31"/>
                </a:cxn>
                <a:cxn ang="0">
                  <a:pos x="14" y="31"/>
                </a:cxn>
                <a:cxn ang="0">
                  <a:pos x="10" y="49"/>
                </a:cxn>
                <a:cxn ang="0">
                  <a:pos x="30" y="49"/>
                </a:cxn>
                <a:cxn ang="0">
                  <a:pos x="30" y="57"/>
                </a:cxn>
                <a:cxn ang="0">
                  <a:pos x="0" y="57"/>
                </a:cxn>
                <a:cxn ang="0">
                  <a:pos x="10" y="0"/>
                </a:cxn>
                <a:cxn ang="0">
                  <a:pos x="36" y="0"/>
                </a:cxn>
                <a:cxn ang="0">
                  <a:pos x="36" y="9"/>
                </a:cxn>
              </a:cxnLst>
              <a:rect l="0" t="0" r="r" b="b"/>
              <a:pathLst>
                <a:path w="36" h="57">
                  <a:moveTo>
                    <a:pt x="36" y="9"/>
                  </a:moveTo>
                  <a:lnTo>
                    <a:pt x="18" y="9"/>
                  </a:lnTo>
                  <a:lnTo>
                    <a:pt x="16" y="25"/>
                  </a:lnTo>
                  <a:lnTo>
                    <a:pt x="32" y="25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10" y="49"/>
                  </a:lnTo>
                  <a:lnTo>
                    <a:pt x="30" y="49"/>
                  </a:lnTo>
                  <a:lnTo>
                    <a:pt x="30" y="57"/>
                  </a:lnTo>
                  <a:lnTo>
                    <a:pt x="0" y="57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881313" y="3689350"/>
              <a:ext cx="68263" cy="63500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10" y="12"/>
                </a:cxn>
                <a:cxn ang="0">
                  <a:pos x="4" y="2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2" y="6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13" y="9"/>
                </a:cxn>
                <a:cxn ang="0">
                  <a:pos x="18" y="19"/>
                </a:cxn>
                <a:cxn ang="0">
                  <a:pos x="13" y="20"/>
                </a:cxn>
              </a:cxnLst>
              <a:rect l="0" t="0" r="r" b="b"/>
              <a:pathLst>
                <a:path w="21" h="20">
                  <a:moveTo>
                    <a:pt x="13" y="20"/>
                  </a:moveTo>
                  <a:cubicBezTo>
                    <a:pt x="12" y="18"/>
                    <a:pt x="11" y="15"/>
                    <a:pt x="10" y="12"/>
                  </a:cubicBezTo>
                  <a:cubicBezTo>
                    <a:pt x="8" y="15"/>
                    <a:pt x="6" y="18"/>
                    <a:pt x="4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9"/>
                  </a:cubicBezTo>
                  <a:cubicBezTo>
                    <a:pt x="7" y="7"/>
                    <a:pt x="6" y="4"/>
                    <a:pt x="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4" y="4"/>
                    <a:pt x="15" y="2"/>
                    <a:pt x="17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4"/>
                    <a:pt x="16" y="6"/>
                    <a:pt x="13" y="9"/>
                  </a:cubicBezTo>
                  <a:cubicBezTo>
                    <a:pt x="15" y="12"/>
                    <a:pt x="17" y="16"/>
                    <a:pt x="18" y="19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946401" y="3689350"/>
              <a:ext cx="73025" cy="95250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8" y="7"/>
                </a:cxn>
                <a:cxn ang="0">
                  <a:pos x="15" y="3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3" y="7"/>
                </a:cxn>
                <a:cxn ang="0">
                  <a:pos x="12" y="20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0" y="3"/>
                </a:cxn>
              </a:cxnLst>
              <a:rect l="0" t="0" r="r" b="b"/>
              <a:pathLst>
                <a:path w="23" h="30">
                  <a:moveTo>
                    <a:pt x="11" y="17"/>
                  </a:moveTo>
                  <a:cubicBezTo>
                    <a:pt x="15" y="17"/>
                    <a:pt x="18" y="11"/>
                    <a:pt x="18" y="7"/>
                  </a:cubicBezTo>
                  <a:cubicBezTo>
                    <a:pt x="18" y="4"/>
                    <a:pt x="17" y="3"/>
                    <a:pt x="15" y="3"/>
                  </a:cubicBezTo>
                  <a:cubicBezTo>
                    <a:pt x="12" y="3"/>
                    <a:pt x="9" y="7"/>
                    <a:pt x="8" y="16"/>
                  </a:cubicBezTo>
                  <a:cubicBezTo>
                    <a:pt x="9" y="17"/>
                    <a:pt x="10" y="17"/>
                    <a:pt x="11" y="17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9" y="0"/>
                    <a:pt x="23" y="1"/>
                    <a:pt x="23" y="7"/>
                  </a:cubicBezTo>
                  <a:cubicBezTo>
                    <a:pt x="23" y="12"/>
                    <a:pt x="19" y="20"/>
                    <a:pt x="12" y="20"/>
                  </a:cubicBezTo>
                  <a:cubicBezTo>
                    <a:pt x="10" y="20"/>
                    <a:pt x="8" y="20"/>
                    <a:pt x="7" y="1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3025776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086101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133726" y="3670300"/>
              <a:ext cx="44450" cy="82550"/>
            </a:xfrm>
            <a:custGeom>
              <a:avLst/>
              <a:gdLst/>
              <a:ahLst/>
              <a:cxnLst>
                <a:cxn ang="0">
                  <a:pos x="11" y="25"/>
                </a:cxn>
                <a:cxn ang="0">
                  <a:pos x="6" y="26"/>
                </a:cxn>
                <a:cxn ang="0">
                  <a:pos x="2" y="1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9" y="6"/>
                </a:cxn>
                <a:cxn ang="0">
                  <a:pos x="14" y="6"/>
                </a:cxn>
                <a:cxn ang="0">
                  <a:pos x="13" y="9"/>
                </a:cxn>
                <a:cxn ang="0">
                  <a:pos x="8" y="9"/>
                </a:cxn>
                <a:cxn ang="0">
                  <a:pos x="6" y="19"/>
                </a:cxn>
                <a:cxn ang="0">
                  <a:pos x="8" y="23"/>
                </a:cxn>
                <a:cxn ang="0">
                  <a:pos x="10" y="22"/>
                </a:cxn>
                <a:cxn ang="0">
                  <a:pos x="11" y="25"/>
                </a:cxn>
              </a:cxnLst>
              <a:rect l="0" t="0" r="r" b="b"/>
              <a:pathLst>
                <a:path w="14" h="26">
                  <a:moveTo>
                    <a:pt x="11" y="25"/>
                  </a:moveTo>
                  <a:cubicBezTo>
                    <a:pt x="9" y="26"/>
                    <a:pt x="7" y="26"/>
                    <a:pt x="6" y="26"/>
                  </a:cubicBezTo>
                  <a:cubicBezTo>
                    <a:pt x="2" y="26"/>
                    <a:pt x="0" y="25"/>
                    <a:pt x="2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9" y="23"/>
                    <a:pt x="10" y="23"/>
                    <a:pt x="10" y="22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3178176" y="3659188"/>
              <a:ext cx="31750" cy="9366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8" y="0"/>
                </a:cxn>
                <a:cxn ang="0">
                  <a:pos x="10" y="3"/>
                </a:cxn>
                <a:cxn ang="0">
                  <a:pos x="7" y="6"/>
                </a:cxn>
                <a:cxn ang="0">
                  <a:pos x="4" y="3"/>
                </a:cxn>
                <a:cxn ang="0">
                  <a:pos x="8" y="9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4" y="9"/>
                </a:cxn>
                <a:cxn ang="0">
                  <a:pos x="8" y="9"/>
                </a:cxn>
              </a:cxnLst>
              <a:rect l="0" t="0" r="r" b="b"/>
              <a:pathLst>
                <a:path w="10" h="29">
                  <a:moveTo>
                    <a:pt x="4" y="3"/>
                  </a:moveTo>
                  <a:cubicBezTo>
                    <a:pt x="5" y="2"/>
                    <a:pt x="6" y="0"/>
                    <a:pt x="8" y="0"/>
                  </a:cubicBezTo>
                  <a:cubicBezTo>
                    <a:pt x="9" y="0"/>
                    <a:pt x="10" y="2"/>
                    <a:pt x="10" y="3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5" y="6"/>
                    <a:pt x="4" y="5"/>
                    <a:pt x="4" y="3"/>
                  </a:cubicBezTo>
                  <a:moveTo>
                    <a:pt x="8" y="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067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4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2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260726" y="3689350"/>
              <a:ext cx="57150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18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8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10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5" y="0"/>
                    <a:pt x="18" y="1"/>
                    <a:pt x="18" y="4"/>
                  </a:cubicBezTo>
                  <a:cubicBezTo>
                    <a:pt x="18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311526" y="3736975"/>
              <a:ext cx="28575" cy="381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2" y="12"/>
                </a:cxn>
                <a:cxn ang="0">
                  <a:pos x="0" y="11"/>
                </a:cxn>
              </a:cxnLst>
              <a:rect l="0" t="0" r="r" b="b"/>
              <a:pathLst>
                <a:path w="9" h="12">
                  <a:moveTo>
                    <a:pt x="0" y="1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6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394076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467101" y="3689350"/>
              <a:ext cx="60325" cy="63500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11" y="16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6" y="17"/>
                </a:cxn>
                <a:cxn ang="0">
                  <a:pos x="13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5" y="20"/>
                </a:cxn>
                <a:cxn ang="0">
                  <a:pos x="11" y="20"/>
                </a:cxn>
                <a:cxn ang="0">
                  <a:pos x="11" y="16"/>
                </a:cxn>
              </a:cxnLst>
              <a:rect l="0" t="0" r="r" b="b"/>
              <a:pathLst>
                <a:path w="19" h="20"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9" y="19"/>
                    <a:pt x="6" y="20"/>
                    <a:pt x="4" y="20"/>
                  </a:cubicBezTo>
                  <a:cubicBezTo>
                    <a:pt x="2" y="20"/>
                    <a:pt x="0" y="19"/>
                    <a:pt x="0" y="16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9" y="17"/>
                    <a:pt x="12" y="12"/>
                    <a:pt x="13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533776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7" y="10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7" y="1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6131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3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1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667126" y="3689350"/>
              <a:ext cx="63500" cy="635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10" y="17"/>
                </a:cxn>
                <a:cxn ang="0">
                  <a:pos x="15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20" y="8"/>
                </a:cxn>
                <a:cxn ang="0">
                  <a:pos x="9" y="20"/>
                </a:cxn>
                <a:cxn ang="0">
                  <a:pos x="0" y="12"/>
                </a:cxn>
              </a:cxnLst>
              <a:rect l="0" t="0" r="r" b="b"/>
              <a:pathLst>
                <a:path w="20" h="20">
                  <a:moveTo>
                    <a:pt x="15" y="8"/>
                  </a:moveTo>
                  <a:cubicBezTo>
                    <a:pt x="15" y="5"/>
                    <a:pt x="14" y="2"/>
                    <a:pt x="11" y="2"/>
                  </a:cubicBezTo>
                  <a:cubicBezTo>
                    <a:pt x="7" y="2"/>
                    <a:pt x="5" y="8"/>
                    <a:pt x="5" y="11"/>
                  </a:cubicBezTo>
                  <a:cubicBezTo>
                    <a:pt x="5" y="15"/>
                    <a:pt x="7" y="17"/>
                    <a:pt x="10" y="17"/>
                  </a:cubicBezTo>
                  <a:cubicBezTo>
                    <a:pt x="11" y="17"/>
                    <a:pt x="15" y="16"/>
                    <a:pt x="15" y="8"/>
                  </a:cubicBezTo>
                  <a:moveTo>
                    <a:pt x="0" y="12"/>
                  </a:moveTo>
                  <a:cubicBezTo>
                    <a:pt x="0" y="3"/>
                    <a:pt x="7" y="0"/>
                    <a:pt x="11" y="0"/>
                  </a:cubicBezTo>
                  <a:cubicBezTo>
                    <a:pt x="18" y="0"/>
                    <a:pt x="20" y="4"/>
                    <a:pt x="20" y="8"/>
                  </a:cubicBezTo>
                  <a:cubicBezTo>
                    <a:pt x="20" y="14"/>
                    <a:pt x="16" y="20"/>
                    <a:pt x="9" y="20"/>
                  </a:cubicBezTo>
                  <a:cubicBezTo>
                    <a:pt x="4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740151" y="3689350"/>
              <a:ext cx="63500" cy="63500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2" y="16"/>
                </a:cxn>
                <a:cxn ang="0">
                  <a:pos x="5" y="20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6" y="11"/>
                </a:cxn>
                <a:cxn ang="0">
                  <a:pos x="5" y="14"/>
                </a:cxn>
                <a:cxn ang="0">
                  <a:pos x="7" y="17"/>
                </a:cxn>
                <a:cxn ang="0">
                  <a:pos x="14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16" y="20"/>
                </a:cxn>
                <a:cxn ang="0">
                  <a:pos x="11" y="20"/>
                </a:cxn>
                <a:cxn ang="0">
                  <a:pos x="12" y="16"/>
                </a:cxn>
              </a:cxnLst>
              <a:rect l="0" t="0" r="r" b="b"/>
              <a:pathLst>
                <a:path w="20" h="20"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9" y="19"/>
                    <a:pt x="7" y="20"/>
                    <a:pt x="5" y="20"/>
                  </a:cubicBezTo>
                  <a:cubicBezTo>
                    <a:pt x="3" y="20"/>
                    <a:pt x="0" y="19"/>
                    <a:pt x="0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7" y="17"/>
                    <a:pt x="7" y="17"/>
                  </a:cubicBezTo>
                  <a:cubicBezTo>
                    <a:pt x="9" y="17"/>
                    <a:pt x="13" y="12"/>
                    <a:pt x="14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810001" y="3689350"/>
              <a:ext cx="49213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856038" y="3689350"/>
              <a:ext cx="53975" cy="63500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8" y="20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5" y="18"/>
                  </a:moveTo>
                  <a:cubicBezTo>
                    <a:pt x="12" y="20"/>
                    <a:pt x="11" y="20"/>
                    <a:pt x="8" y="20"/>
                  </a:cubicBezTo>
                  <a:cubicBezTo>
                    <a:pt x="3" y="20"/>
                    <a:pt x="0" y="17"/>
                    <a:pt x="0" y="12"/>
                  </a:cubicBezTo>
                  <a:cubicBezTo>
                    <a:pt x="0" y="6"/>
                    <a:pt x="4" y="0"/>
                    <a:pt x="11" y="0"/>
                  </a:cubicBezTo>
                  <a:cubicBezTo>
                    <a:pt x="14" y="0"/>
                    <a:pt x="15" y="0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3"/>
                    <a:pt x="11" y="3"/>
                  </a:cubicBezTo>
                  <a:cubicBezTo>
                    <a:pt x="8" y="3"/>
                    <a:pt x="5" y="7"/>
                    <a:pt x="5" y="12"/>
                  </a:cubicBezTo>
                  <a:cubicBezTo>
                    <a:pt x="5" y="14"/>
                    <a:pt x="7" y="17"/>
                    <a:pt x="9" y="17"/>
                  </a:cubicBezTo>
                  <a:cubicBezTo>
                    <a:pt x="11" y="17"/>
                    <a:pt x="12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3913188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5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6" y="5"/>
                    <a:pt x="5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5" y="13"/>
                    <a:pt x="5" y="17"/>
                    <a:pt x="8" y="17"/>
                  </a:cubicBezTo>
                  <a:cubicBezTo>
                    <a:pt x="10" y="17"/>
                    <a:pt x="11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4008438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078288" y="3659188"/>
              <a:ext cx="50800" cy="936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12"/>
                </a:cxn>
                <a:cxn ang="0">
                  <a:pos x="1" y="12"/>
                </a:cxn>
                <a:cxn ang="0">
                  <a:pos x="1" y="9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8" y="12"/>
                </a:cxn>
                <a:cxn ang="0">
                  <a:pos x="5" y="29"/>
                </a:cxn>
                <a:cxn ang="0">
                  <a:pos x="0" y="29"/>
                </a:cxn>
              </a:cxnLst>
              <a:rect l="0" t="0" r="r" b="b"/>
              <a:pathLst>
                <a:path w="16" h="29">
                  <a:moveTo>
                    <a:pt x="0" y="29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2" y="3"/>
                    <a:pt x="10" y="3"/>
                    <a:pt x="10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29"/>
                    <a:pt x="5" y="29"/>
                    <a:pt x="5" y="2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4154488" y="3689350"/>
              <a:ext cx="53975" cy="635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3"/>
                </a:cxn>
                <a:cxn ang="0">
                  <a:pos x="5" y="9"/>
                </a:cxn>
                <a:cxn ang="0">
                  <a:pos x="12" y="4"/>
                </a:cxn>
                <a:cxn ang="0">
                  <a:pos x="14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4" y="18"/>
                </a:cxn>
              </a:cxnLst>
              <a:rect l="0" t="0" r="r" b="b"/>
              <a:pathLst>
                <a:path w="17" h="20">
                  <a:moveTo>
                    <a:pt x="12" y="4"/>
                  </a:moveTo>
                  <a:cubicBezTo>
                    <a:pt x="12" y="3"/>
                    <a:pt x="12" y="3"/>
                    <a:pt x="10" y="3"/>
                  </a:cubicBezTo>
                  <a:cubicBezTo>
                    <a:pt x="8" y="3"/>
                    <a:pt x="6" y="5"/>
                    <a:pt x="5" y="9"/>
                  </a:cubicBezTo>
                  <a:cubicBezTo>
                    <a:pt x="9" y="9"/>
                    <a:pt x="12" y="7"/>
                    <a:pt x="12" y="4"/>
                  </a:cubicBezTo>
                  <a:moveTo>
                    <a:pt x="14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4" y="13"/>
                    <a:pt x="4" y="17"/>
                    <a:pt x="8" y="17"/>
                  </a:cubicBezTo>
                  <a:cubicBezTo>
                    <a:pt x="9" y="17"/>
                    <a:pt x="11" y="16"/>
                    <a:pt x="13" y="15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211638" y="3689350"/>
              <a:ext cx="63500" cy="6350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17" y="20"/>
                </a:cxn>
                <a:cxn ang="0">
                  <a:pos x="12" y="20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6" y="13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</a:cxnLst>
              <a:rect l="0" t="0" r="r" b="b"/>
              <a:pathLst>
                <a:path w="20" h="20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18" y="0"/>
                    <a:pt x="20" y="1"/>
                    <a:pt x="20" y="4"/>
                  </a:cubicBezTo>
                  <a:cubicBezTo>
                    <a:pt x="20" y="5"/>
                    <a:pt x="20" y="7"/>
                    <a:pt x="19" y="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4"/>
                    <a:pt x="14" y="3"/>
                    <a:pt x="13" y="3"/>
                  </a:cubicBezTo>
                  <a:cubicBezTo>
                    <a:pt x="11" y="3"/>
                    <a:pt x="7" y="8"/>
                    <a:pt x="6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4284663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8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4344988" y="3689350"/>
              <a:ext cx="47625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4386263" y="3689350"/>
              <a:ext cx="73025" cy="95250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7" y="13"/>
                </a:cxn>
                <a:cxn ang="0">
                  <a:pos x="10" y="17"/>
                </a:cxn>
                <a:cxn ang="0">
                  <a:pos x="17" y="4"/>
                </a:cxn>
                <a:cxn ang="0">
                  <a:pos x="13" y="3"/>
                </a:cxn>
                <a:cxn ang="0">
                  <a:pos x="19" y="18"/>
                </a:cxn>
                <a:cxn ang="0">
                  <a:pos x="7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7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14" y="18"/>
                </a:cxn>
                <a:cxn ang="0">
                  <a:pos x="8" y="20"/>
                </a:cxn>
                <a:cxn ang="0">
                  <a:pos x="2" y="13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19" y="18"/>
                </a:cxn>
              </a:cxnLst>
              <a:rect l="0" t="0" r="r" b="b"/>
              <a:pathLst>
                <a:path w="23" h="30">
                  <a:moveTo>
                    <a:pt x="13" y="3"/>
                  </a:moveTo>
                  <a:cubicBezTo>
                    <a:pt x="11" y="3"/>
                    <a:pt x="7" y="6"/>
                    <a:pt x="7" y="13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2" y="17"/>
                    <a:pt x="16" y="14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moveTo>
                    <a:pt x="19" y="18"/>
                  </a:moveTo>
                  <a:cubicBezTo>
                    <a:pt x="17" y="27"/>
                    <a:pt x="12" y="30"/>
                    <a:pt x="7" y="30"/>
                  </a:cubicBezTo>
                  <a:cubicBezTo>
                    <a:pt x="4" y="30"/>
                    <a:pt x="2" y="29"/>
                    <a:pt x="0" y="2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6"/>
                    <a:pt x="5" y="26"/>
                    <a:pt x="7" y="26"/>
                  </a:cubicBezTo>
                  <a:cubicBezTo>
                    <a:pt x="10" y="26"/>
                    <a:pt x="13" y="24"/>
                    <a:pt x="14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1" y="20"/>
                    <a:pt x="8" y="20"/>
                  </a:cubicBezTo>
                  <a:cubicBezTo>
                    <a:pt x="4" y="20"/>
                    <a:pt x="2" y="17"/>
                    <a:pt x="2" y="13"/>
                  </a:cubicBezTo>
                  <a:cubicBezTo>
                    <a:pt x="2" y="7"/>
                    <a:pt x="7" y="0"/>
                    <a:pt x="13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9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465638" y="3689350"/>
              <a:ext cx="60325" cy="952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3" y="30"/>
                </a:cxn>
                <a:cxn ang="0">
                  <a:pos x="0" y="29"/>
                </a:cxn>
                <a:cxn ang="0">
                  <a:pos x="4" y="19"/>
                </a:cxn>
                <a:cxn ang="0">
                  <a:pos x="1" y="0"/>
                </a:cxn>
                <a:cxn ang="0">
                  <a:pos x="6" y="0"/>
                </a:cxn>
              </a:cxnLst>
              <a:rect l="0" t="0" r="r" b="b"/>
              <a:pathLst>
                <a:path w="19" h="30">
                  <a:moveTo>
                    <a:pt x="6" y="0"/>
                  </a:moveTo>
                  <a:cubicBezTo>
                    <a:pt x="6" y="4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1"/>
                    <a:pt x="13" y="4"/>
                    <a:pt x="15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3" y="11"/>
                    <a:pt x="8" y="20"/>
                    <a:pt x="3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61170" y="1278141"/>
            <a:ext cx="5255924" cy="611623"/>
          </a:xfrm>
        </p:spPr>
        <p:txBody>
          <a:bodyPr tIns="36000" bIns="36000">
            <a:noAutofit/>
          </a:bodyPr>
          <a:lstStyle>
            <a:lvl1pPr marL="0" indent="0" algn="l"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subtitle</a:t>
            </a:r>
            <a:endParaRPr lang="en-US" noProof="0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/>
          </p:nvPr>
        </p:nvSpPr>
        <p:spPr>
          <a:xfrm>
            <a:off x="3761170" y="2003428"/>
            <a:ext cx="5255924" cy="335915"/>
          </a:xfrm>
        </p:spPr>
        <p:txBody>
          <a:bodyPr tIns="36000" bIns="36000" anchor="ctr">
            <a:noAutofit/>
          </a:bodyPr>
          <a:lstStyle>
            <a:lvl1pPr marL="0" indent="0" algn="l">
              <a:buNone/>
              <a:defRPr sz="1600" b="0" cap="none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373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524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43288"/>
            <a:ext cx="9902825" cy="164306"/>
          </a:xfrm>
          <a:prstGeom prst="rect">
            <a:avLst/>
          </a:prstGeom>
          <a:solidFill>
            <a:srgbClr val="E84E0F"/>
          </a:solidFill>
          <a:ln w="4763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88" y="2854729"/>
            <a:ext cx="4073451" cy="126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71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283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fld id="{F277769D-7CD2-4911-8598-898561E196AF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7025" y="6356351"/>
            <a:ext cx="2310659" cy="365125"/>
          </a:xfrm>
          <a:prstGeom prst="rect">
            <a:avLst/>
          </a:prstGeom>
        </p:spPr>
        <p:txBody>
          <a:bodyPr/>
          <a:lstStyle/>
          <a:p>
            <a:fld id="{1D3FFE35-9C1E-4ACE-B491-B1B01363E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55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712" y="609600"/>
            <a:ext cx="8417401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712" y="1752600"/>
            <a:ext cx="8417401" cy="4343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61170" y="667077"/>
            <a:ext cx="5255924" cy="677109"/>
          </a:xfrm>
        </p:spPr>
        <p:txBody>
          <a:bodyPr tIns="36000" bIns="36000" anchor="b">
            <a:noAutofit/>
          </a:bodyPr>
          <a:lstStyle>
            <a:lvl1pPr algn="l">
              <a:defRPr sz="3200" b="1" cap="sm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 dirty="0" smtClean="0"/>
              <a:t>Click to edit title</a:t>
            </a:r>
            <a:endParaRPr lang="en-US" noProof="0" dirty="0"/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6" name="Group 47"/>
          <p:cNvGrpSpPr/>
          <p:nvPr userDrawn="1"/>
        </p:nvGrpSpPr>
        <p:grpSpPr>
          <a:xfrm>
            <a:off x="933344" y="1101212"/>
            <a:ext cx="1857751" cy="524909"/>
            <a:chOff x="2824163" y="3194050"/>
            <a:chExt cx="2090738" cy="590550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254376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249738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597276" y="3336925"/>
              <a:ext cx="306388" cy="233363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932238" y="3336925"/>
              <a:ext cx="292100" cy="233363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824163" y="3333750"/>
              <a:ext cx="401638" cy="236538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592638" y="3194050"/>
              <a:ext cx="322263" cy="558800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824163" y="3662363"/>
              <a:ext cx="57150" cy="90488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18" y="9"/>
                </a:cxn>
                <a:cxn ang="0">
                  <a:pos x="16" y="25"/>
                </a:cxn>
                <a:cxn ang="0">
                  <a:pos x="32" y="25"/>
                </a:cxn>
                <a:cxn ang="0">
                  <a:pos x="30" y="31"/>
                </a:cxn>
                <a:cxn ang="0">
                  <a:pos x="14" y="31"/>
                </a:cxn>
                <a:cxn ang="0">
                  <a:pos x="10" y="49"/>
                </a:cxn>
                <a:cxn ang="0">
                  <a:pos x="30" y="49"/>
                </a:cxn>
                <a:cxn ang="0">
                  <a:pos x="30" y="57"/>
                </a:cxn>
                <a:cxn ang="0">
                  <a:pos x="0" y="57"/>
                </a:cxn>
                <a:cxn ang="0">
                  <a:pos x="10" y="0"/>
                </a:cxn>
                <a:cxn ang="0">
                  <a:pos x="36" y="0"/>
                </a:cxn>
                <a:cxn ang="0">
                  <a:pos x="36" y="9"/>
                </a:cxn>
              </a:cxnLst>
              <a:rect l="0" t="0" r="r" b="b"/>
              <a:pathLst>
                <a:path w="36" h="57">
                  <a:moveTo>
                    <a:pt x="36" y="9"/>
                  </a:moveTo>
                  <a:lnTo>
                    <a:pt x="18" y="9"/>
                  </a:lnTo>
                  <a:lnTo>
                    <a:pt x="16" y="25"/>
                  </a:lnTo>
                  <a:lnTo>
                    <a:pt x="32" y="25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10" y="49"/>
                  </a:lnTo>
                  <a:lnTo>
                    <a:pt x="30" y="49"/>
                  </a:lnTo>
                  <a:lnTo>
                    <a:pt x="30" y="57"/>
                  </a:lnTo>
                  <a:lnTo>
                    <a:pt x="0" y="57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881313" y="3689350"/>
              <a:ext cx="68263" cy="63500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10" y="12"/>
                </a:cxn>
                <a:cxn ang="0">
                  <a:pos x="4" y="2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2" y="6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13" y="9"/>
                </a:cxn>
                <a:cxn ang="0">
                  <a:pos x="18" y="19"/>
                </a:cxn>
                <a:cxn ang="0">
                  <a:pos x="13" y="20"/>
                </a:cxn>
              </a:cxnLst>
              <a:rect l="0" t="0" r="r" b="b"/>
              <a:pathLst>
                <a:path w="21" h="20">
                  <a:moveTo>
                    <a:pt x="13" y="20"/>
                  </a:moveTo>
                  <a:cubicBezTo>
                    <a:pt x="12" y="18"/>
                    <a:pt x="11" y="15"/>
                    <a:pt x="10" y="12"/>
                  </a:cubicBezTo>
                  <a:cubicBezTo>
                    <a:pt x="8" y="15"/>
                    <a:pt x="6" y="18"/>
                    <a:pt x="4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9"/>
                  </a:cubicBezTo>
                  <a:cubicBezTo>
                    <a:pt x="7" y="7"/>
                    <a:pt x="6" y="4"/>
                    <a:pt x="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4" y="4"/>
                    <a:pt x="15" y="2"/>
                    <a:pt x="17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4"/>
                    <a:pt x="16" y="6"/>
                    <a:pt x="13" y="9"/>
                  </a:cubicBezTo>
                  <a:cubicBezTo>
                    <a:pt x="15" y="12"/>
                    <a:pt x="17" y="16"/>
                    <a:pt x="18" y="19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946401" y="3689350"/>
              <a:ext cx="73025" cy="95250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8" y="7"/>
                </a:cxn>
                <a:cxn ang="0">
                  <a:pos x="15" y="3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3" y="7"/>
                </a:cxn>
                <a:cxn ang="0">
                  <a:pos x="12" y="20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0" y="3"/>
                </a:cxn>
              </a:cxnLst>
              <a:rect l="0" t="0" r="r" b="b"/>
              <a:pathLst>
                <a:path w="23" h="30">
                  <a:moveTo>
                    <a:pt x="11" y="17"/>
                  </a:moveTo>
                  <a:cubicBezTo>
                    <a:pt x="15" y="17"/>
                    <a:pt x="18" y="11"/>
                    <a:pt x="18" y="7"/>
                  </a:cubicBezTo>
                  <a:cubicBezTo>
                    <a:pt x="18" y="4"/>
                    <a:pt x="17" y="3"/>
                    <a:pt x="15" y="3"/>
                  </a:cubicBezTo>
                  <a:cubicBezTo>
                    <a:pt x="12" y="3"/>
                    <a:pt x="9" y="7"/>
                    <a:pt x="8" y="16"/>
                  </a:cubicBezTo>
                  <a:cubicBezTo>
                    <a:pt x="9" y="17"/>
                    <a:pt x="10" y="17"/>
                    <a:pt x="11" y="17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9" y="0"/>
                    <a:pt x="23" y="1"/>
                    <a:pt x="23" y="7"/>
                  </a:cubicBezTo>
                  <a:cubicBezTo>
                    <a:pt x="23" y="12"/>
                    <a:pt x="19" y="20"/>
                    <a:pt x="12" y="20"/>
                  </a:cubicBezTo>
                  <a:cubicBezTo>
                    <a:pt x="10" y="20"/>
                    <a:pt x="8" y="20"/>
                    <a:pt x="7" y="1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3025776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086101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133726" y="3670300"/>
              <a:ext cx="44450" cy="82550"/>
            </a:xfrm>
            <a:custGeom>
              <a:avLst/>
              <a:gdLst/>
              <a:ahLst/>
              <a:cxnLst>
                <a:cxn ang="0">
                  <a:pos x="11" y="25"/>
                </a:cxn>
                <a:cxn ang="0">
                  <a:pos x="6" y="26"/>
                </a:cxn>
                <a:cxn ang="0">
                  <a:pos x="2" y="1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9" y="6"/>
                </a:cxn>
                <a:cxn ang="0">
                  <a:pos x="14" y="6"/>
                </a:cxn>
                <a:cxn ang="0">
                  <a:pos x="13" y="9"/>
                </a:cxn>
                <a:cxn ang="0">
                  <a:pos x="8" y="9"/>
                </a:cxn>
                <a:cxn ang="0">
                  <a:pos x="6" y="19"/>
                </a:cxn>
                <a:cxn ang="0">
                  <a:pos x="8" y="23"/>
                </a:cxn>
                <a:cxn ang="0">
                  <a:pos x="10" y="22"/>
                </a:cxn>
                <a:cxn ang="0">
                  <a:pos x="11" y="25"/>
                </a:cxn>
              </a:cxnLst>
              <a:rect l="0" t="0" r="r" b="b"/>
              <a:pathLst>
                <a:path w="14" h="26">
                  <a:moveTo>
                    <a:pt x="11" y="25"/>
                  </a:moveTo>
                  <a:cubicBezTo>
                    <a:pt x="9" y="26"/>
                    <a:pt x="7" y="26"/>
                    <a:pt x="6" y="26"/>
                  </a:cubicBezTo>
                  <a:cubicBezTo>
                    <a:pt x="2" y="26"/>
                    <a:pt x="0" y="25"/>
                    <a:pt x="2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9" y="23"/>
                    <a:pt x="10" y="23"/>
                    <a:pt x="10" y="22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3178176" y="3659188"/>
              <a:ext cx="31750" cy="9366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8" y="0"/>
                </a:cxn>
                <a:cxn ang="0">
                  <a:pos x="10" y="3"/>
                </a:cxn>
                <a:cxn ang="0">
                  <a:pos x="7" y="6"/>
                </a:cxn>
                <a:cxn ang="0">
                  <a:pos x="4" y="3"/>
                </a:cxn>
                <a:cxn ang="0">
                  <a:pos x="8" y="9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4" y="9"/>
                </a:cxn>
                <a:cxn ang="0">
                  <a:pos x="8" y="9"/>
                </a:cxn>
              </a:cxnLst>
              <a:rect l="0" t="0" r="r" b="b"/>
              <a:pathLst>
                <a:path w="10" h="29">
                  <a:moveTo>
                    <a:pt x="4" y="3"/>
                  </a:moveTo>
                  <a:cubicBezTo>
                    <a:pt x="5" y="2"/>
                    <a:pt x="6" y="0"/>
                    <a:pt x="8" y="0"/>
                  </a:cubicBezTo>
                  <a:cubicBezTo>
                    <a:pt x="9" y="0"/>
                    <a:pt x="10" y="2"/>
                    <a:pt x="10" y="3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5" y="6"/>
                    <a:pt x="4" y="5"/>
                    <a:pt x="4" y="3"/>
                  </a:cubicBezTo>
                  <a:moveTo>
                    <a:pt x="8" y="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067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4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2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260726" y="3689350"/>
              <a:ext cx="57150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18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8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10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5" y="0"/>
                    <a:pt x="18" y="1"/>
                    <a:pt x="18" y="4"/>
                  </a:cubicBezTo>
                  <a:cubicBezTo>
                    <a:pt x="18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311526" y="3736975"/>
              <a:ext cx="28575" cy="381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2" y="12"/>
                </a:cxn>
                <a:cxn ang="0">
                  <a:pos x="0" y="11"/>
                </a:cxn>
              </a:cxnLst>
              <a:rect l="0" t="0" r="r" b="b"/>
              <a:pathLst>
                <a:path w="9" h="12">
                  <a:moveTo>
                    <a:pt x="0" y="1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6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394076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467101" y="3689350"/>
              <a:ext cx="60325" cy="63500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11" y="16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6" y="17"/>
                </a:cxn>
                <a:cxn ang="0">
                  <a:pos x="13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5" y="20"/>
                </a:cxn>
                <a:cxn ang="0">
                  <a:pos x="11" y="20"/>
                </a:cxn>
                <a:cxn ang="0">
                  <a:pos x="11" y="16"/>
                </a:cxn>
              </a:cxnLst>
              <a:rect l="0" t="0" r="r" b="b"/>
              <a:pathLst>
                <a:path w="19" h="20"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9" y="19"/>
                    <a:pt x="6" y="20"/>
                    <a:pt x="4" y="20"/>
                  </a:cubicBezTo>
                  <a:cubicBezTo>
                    <a:pt x="2" y="20"/>
                    <a:pt x="0" y="19"/>
                    <a:pt x="0" y="16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9" y="17"/>
                    <a:pt x="12" y="12"/>
                    <a:pt x="13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533776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7" y="10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7" y="1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6131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3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1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667126" y="3689350"/>
              <a:ext cx="63500" cy="635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10" y="17"/>
                </a:cxn>
                <a:cxn ang="0">
                  <a:pos x="15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20" y="8"/>
                </a:cxn>
                <a:cxn ang="0">
                  <a:pos x="9" y="20"/>
                </a:cxn>
                <a:cxn ang="0">
                  <a:pos x="0" y="12"/>
                </a:cxn>
              </a:cxnLst>
              <a:rect l="0" t="0" r="r" b="b"/>
              <a:pathLst>
                <a:path w="20" h="20">
                  <a:moveTo>
                    <a:pt x="15" y="8"/>
                  </a:moveTo>
                  <a:cubicBezTo>
                    <a:pt x="15" y="5"/>
                    <a:pt x="14" y="2"/>
                    <a:pt x="11" y="2"/>
                  </a:cubicBezTo>
                  <a:cubicBezTo>
                    <a:pt x="7" y="2"/>
                    <a:pt x="5" y="8"/>
                    <a:pt x="5" y="11"/>
                  </a:cubicBezTo>
                  <a:cubicBezTo>
                    <a:pt x="5" y="15"/>
                    <a:pt x="7" y="17"/>
                    <a:pt x="10" y="17"/>
                  </a:cubicBezTo>
                  <a:cubicBezTo>
                    <a:pt x="11" y="17"/>
                    <a:pt x="15" y="16"/>
                    <a:pt x="15" y="8"/>
                  </a:cubicBezTo>
                  <a:moveTo>
                    <a:pt x="0" y="12"/>
                  </a:moveTo>
                  <a:cubicBezTo>
                    <a:pt x="0" y="3"/>
                    <a:pt x="7" y="0"/>
                    <a:pt x="11" y="0"/>
                  </a:cubicBezTo>
                  <a:cubicBezTo>
                    <a:pt x="18" y="0"/>
                    <a:pt x="20" y="4"/>
                    <a:pt x="20" y="8"/>
                  </a:cubicBezTo>
                  <a:cubicBezTo>
                    <a:pt x="20" y="14"/>
                    <a:pt x="16" y="20"/>
                    <a:pt x="9" y="20"/>
                  </a:cubicBezTo>
                  <a:cubicBezTo>
                    <a:pt x="4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740151" y="3689350"/>
              <a:ext cx="63500" cy="63500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2" y="16"/>
                </a:cxn>
                <a:cxn ang="0">
                  <a:pos x="5" y="20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6" y="11"/>
                </a:cxn>
                <a:cxn ang="0">
                  <a:pos x="5" y="14"/>
                </a:cxn>
                <a:cxn ang="0">
                  <a:pos x="7" y="17"/>
                </a:cxn>
                <a:cxn ang="0">
                  <a:pos x="14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16" y="20"/>
                </a:cxn>
                <a:cxn ang="0">
                  <a:pos x="11" y="20"/>
                </a:cxn>
                <a:cxn ang="0">
                  <a:pos x="12" y="16"/>
                </a:cxn>
              </a:cxnLst>
              <a:rect l="0" t="0" r="r" b="b"/>
              <a:pathLst>
                <a:path w="20" h="20"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9" y="19"/>
                    <a:pt x="7" y="20"/>
                    <a:pt x="5" y="20"/>
                  </a:cubicBezTo>
                  <a:cubicBezTo>
                    <a:pt x="3" y="20"/>
                    <a:pt x="0" y="19"/>
                    <a:pt x="0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7" y="17"/>
                    <a:pt x="7" y="17"/>
                  </a:cubicBezTo>
                  <a:cubicBezTo>
                    <a:pt x="9" y="17"/>
                    <a:pt x="13" y="12"/>
                    <a:pt x="14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810001" y="3689350"/>
              <a:ext cx="49213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856038" y="3689350"/>
              <a:ext cx="53975" cy="63500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8" y="20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5" y="18"/>
                  </a:moveTo>
                  <a:cubicBezTo>
                    <a:pt x="12" y="20"/>
                    <a:pt x="11" y="20"/>
                    <a:pt x="8" y="20"/>
                  </a:cubicBezTo>
                  <a:cubicBezTo>
                    <a:pt x="3" y="20"/>
                    <a:pt x="0" y="17"/>
                    <a:pt x="0" y="12"/>
                  </a:cubicBezTo>
                  <a:cubicBezTo>
                    <a:pt x="0" y="6"/>
                    <a:pt x="4" y="0"/>
                    <a:pt x="11" y="0"/>
                  </a:cubicBezTo>
                  <a:cubicBezTo>
                    <a:pt x="14" y="0"/>
                    <a:pt x="15" y="0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3"/>
                    <a:pt x="11" y="3"/>
                  </a:cubicBezTo>
                  <a:cubicBezTo>
                    <a:pt x="8" y="3"/>
                    <a:pt x="5" y="7"/>
                    <a:pt x="5" y="12"/>
                  </a:cubicBezTo>
                  <a:cubicBezTo>
                    <a:pt x="5" y="14"/>
                    <a:pt x="7" y="17"/>
                    <a:pt x="9" y="17"/>
                  </a:cubicBezTo>
                  <a:cubicBezTo>
                    <a:pt x="11" y="17"/>
                    <a:pt x="12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3913188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5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6" y="5"/>
                    <a:pt x="5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5" y="13"/>
                    <a:pt x="5" y="17"/>
                    <a:pt x="8" y="17"/>
                  </a:cubicBezTo>
                  <a:cubicBezTo>
                    <a:pt x="10" y="17"/>
                    <a:pt x="11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4008438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078288" y="3659188"/>
              <a:ext cx="50800" cy="936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12"/>
                </a:cxn>
                <a:cxn ang="0">
                  <a:pos x="1" y="12"/>
                </a:cxn>
                <a:cxn ang="0">
                  <a:pos x="1" y="9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8" y="12"/>
                </a:cxn>
                <a:cxn ang="0">
                  <a:pos x="5" y="29"/>
                </a:cxn>
                <a:cxn ang="0">
                  <a:pos x="0" y="29"/>
                </a:cxn>
              </a:cxnLst>
              <a:rect l="0" t="0" r="r" b="b"/>
              <a:pathLst>
                <a:path w="16" h="29">
                  <a:moveTo>
                    <a:pt x="0" y="29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2" y="3"/>
                    <a:pt x="10" y="3"/>
                    <a:pt x="10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29"/>
                    <a:pt x="5" y="29"/>
                    <a:pt x="5" y="2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4154488" y="3689350"/>
              <a:ext cx="53975" cy="635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3"/>
                </a:cxn>
                <a:cxn ang="0">
                  <a:pos x="5" y="9"/>
                </a:cxn>
                <a:cxn ang="0">
                  <a:pos x="12" y="4"/>
                </a:cxn>
                <a:cxn ang="0">
                  <a:pos x="14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4" y="18"/>
                </a:cxn>
              </a:cxnLst>
              <a:rect l="0" t="0" r="r" b="b"/>
              <a:pathLst>
                <a:path w="17" h="20">
                  <a:moveTo>
                    <a:pt x="12" y="4"/>
                  </a:moveTo>
                  <a:cubicBezTo>
                    <a:pt x="12" y="3"/>
                    <a:pt x="12" y="3"/>
                    <a:pt x="10" y="3"/>
                  </a:cubicBezTo>
                  <a:cubicBezTo>
                    <a:pt x="8" y="3"/>
                    <a:pt x="6" y="5"/>
                    <a:pt x="5" y="9"/>
                  </a:cubicBezTo>
                  <a:cubicBezTo>
                    <a:pt x="9" y="9"/>
                    <a:pt x="12" y="7"/>
                    <a:pt x="12" y="4"/>
                  </a:cubicBezTo>
                  <a:moveTo>
                    <a:pt x="14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4" y="13"/>
                    <a:pt x="4" y="17"/>
                    <a:pt x="8" y="17"/>
                  </a:cubicBezTo>
                  <a:cubicBezTo>
                    <a:pt x="9" y="17"/>
                    <a:pt x="11" y="16"/>
                    <a:pt x="13" y="15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211638" y="3689350"/>
              <a:ext cx="63500" cy="6350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17" y="20"/>
                </a:cxn>
                <a:cxn ang="0">
                  <a:pos x="12" y="20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6" y="13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</a:cxnLst>
              <a:rect l="0" t="0" r="r" b="b"/>
              <a:pathLst>
                <a:path w="20" h="20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18" y="0"/>
                    <a:pt x="20" y="1"/>
                    <a:pt x="20" y="4"/>
                  </a:cubicBezTo>
                  <a:cubicBezTo>
                    <a:pt x="20" y="5"/>
                    <a:pt x="20" y="7"/>
                    <a:pt x="19" y="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4"/>
                    <a:pt x="14" y="3"/>
                    <a:pt x="13" y="3"/>
                  </a:cubicBezTo>
                  <a:cubicBezTo>
                    <a:pt x="11" y="3"/>
                    <a:pt x="7" y="8"/>
                    <a:pt x="6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4284663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8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4344988" y="3689350"/>
              <a:ext cx="47625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4386263" y="3689350"/>
              <a:ext cx="73025" cy="95250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7" y="13"/>
                </a:cxn>
                <a:cxn ang="0">
                  <a:pos x="10" y="17"/>
                </a:cxn>
                <a:cxn ang="0">
                  <a:pos x="17" y="4"/>
                </a:cxn>
                <a:cxn ang="0">
                  <a:pos x="13" y="3"/>
                </a:cxn>
                <a:cxn ang="0">
                  <a:pos x="19" y="18"/>
                </a:cxn>
                <a:cxn ang="0">
                  <a:pos x="7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7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14" y="18"/>
                </a:cxn>
                <a:cxn ang="0">
                  <a:pos x="8" y="20"/>
                </a:cxn>
                <a:cxn ang="0">
                  <a:pos x="2" y="13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19" y="18"/>
                </a:cxn>
              </a:cxnLst>
              <a:rect l="0" t="0" r="r" b="b"/>
              <a:pathLst>
                <a:path w="23" h="30">
                  <a:moveTo>
                    <a:pt x="13" y="3"/>
                  </a:moveTo>
                  <a:cubicBezTo>
                    <a:pt x="11" y="3"/>
                    <a:pt x="7" y="6"/>
                    <a:pt x="7" y="13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2" y="17"/>
                    <a:pt x="16" y="14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moveTo>
                    <a:pt x="19" y="18"/>
                  </a:moveTo>
                  <a:cubicBezTo>
                    <a:pt x="17" y="27"/>
                    <a:pt x="12" y="30"/>
                    <a:pt x="7" y="30"/>
                  </a:cubicBezTo>
                  <a:cubicBezTo>
                    <a:pt x="4" y="30"/>
                    <a:pt x="2" y="29"/>
                    <a:pt x="0" y="2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6"/>
                    <a:pt x="5" y="26"/>
                    <a:pt x="7" y="26"/>
                  </a:cubicBezTo>
                  <a:cubicBezTo>
                    <a:pt x="10" y="26"/>
                    <a:pt x="13" y="24"/>
                    <a:pt x="14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1" y="20"/>
                    <a:pt x="8" y="20"/>
                  </a:cubicBezTo>
                  <a:cubicBezTo>
                    <a:pt x="4" y="20"/>
                    <a:pt x="2" y="17"/>
                    <a:pt x="2" y="13"/>
                  </a:cubicBezTo>
                  <a:cubicBezTo>
                    <a:pt x="2" y="7"/>
                    <a:pt x="7" y="0"/>
                    <a:pt x="13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9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465638" y="3689350"/>
              <a:ext cx="60325" cy="952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3" y="30"/>
                </a:cxn>
                <a:cxn ang="0">
                  <a:pos x="0" y="29"/>
                </a:cxn>
                <a:cxn ang="0">
                  <a:pos x="4" y="19"/>
                </a:cxn>
                <a:cxn ang="0">
                  <a:pos x="1" y="0"/>
                </a:cxn>
                <a:cxn ang="0">
                  <a:pos x="6" y="0"/>
                </a:cxn>
              </a:cxnLst>
              <a:rect l="0" t="0" r="r" b="b"/>
              <a:pathLst>
                <a:path w="19" h="30">
                  <a:moveTo>
                    <a:pt x="6" y="0"/>
                  </a:moveTo>
                  <a:cubicBezTo>
                    <a:pt x="6" y="4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1"/>
                    <a:pt x="13" y="4"/>
                    <a:pt x="15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3" y="11"/>
                    <a:pt x="8" y="20"/>
                    <a:pt x="3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61170" y="1278141"/>
            <a:ext cx="5255924" cy="611623"/>
          </a:xfrm>
        </p:spPr>
        <p:txBody>
          <a:bodyPr tIns="36000" bIns="36000">
            <a:noAutofit/>
          </a:bodyPr>
          <a:lstStyle>
            <a:lvl1pPr marL="0" indent="0" algn="l"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subtitle</a:t>
            </a:r>
            <a:endParaRPr lang="en-US" noProof="0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/>
          </p:nvPr>
        </p:nvSpPr>
        <p:spPr>
          <a:xfrm>
            <a:off x="3761170" y="2003428"/>
            <a:ext cx="5255924" cy="335915"/>
          </a:xfrm>
        </p:spPr>
        <p:txBody>
          <a:bodyPr tIns="36000" bIns="36000" anchor="ctr">
            <a:noAutofit/>
          </a:bodyPr>
          <a:lstStyle>
            <a:lvl1pPr marL="0" indent="0" algn="l">
              <a:buNone/>
              <a:defRPr sz="1600" b="0" cap="none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619377"/>
            <a:ext cx="9902825" cy="423862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284400" marR="0" indent="-28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SzTx/>
              <a:buFont typeface="Wingdings 2" pitchFamily="18" charset="2"/>
              <a:buNone/>
              <a:tabLst/>
              <a:defRPr sz="1800" b="0"/>
            </a:lvl1pPr>
          </a:lstStyle>
          <a:p>
            <a:r>
              <a:rPr lang="fr-FR" dirty="0" smtClean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65551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61170" y="2736950"/>
            <a:ext cx="5255924" cy="677109"/>
          </a:xfrm>
        </p:spPr>
        <p:txBody>
          <a:bodyPr tIns="36000" bIns="36000" anchor="b">
            <a:noAutofit/>
          </a:bodyPr>
          <a:lstStyle>
            <a:lvl1pPr algn="l">
              <a:defRPr sz="3200" b="1" cap="sm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fr-FR" dirty="0"/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61170" y="3348010"/>
            <a:ext cx="5255924" cy="611623"/>
          </a:xfrm>
        </p:spPr>
        <p:txBody>
          <a:bodyPr tIns="36000" bIns="36000">
            <a:noAutofit/>
          </a:bodyPr>
          <a:lstStyle>
            <a:lvl1pPr marL="0" indent="0" algn="l"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fr-FR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/>
          </p:nvPr>
        </p:nvSpPr>
        <p:spPr>
          <a:xfrm>
            <a:off x="3761170" y="4073298"/>
            <a:ext cx="5255924" cy="335915"/>
          </a:xfrm>
        </p:spPr>
        <p:txBody>
          <a:bodyPr tIns="36000" bIns="36000" anchor="ctr">
            <a:noAutofit/>
          </a:bodyPr>
          <a:lstStyle>
            <a:lvl1pPr marL="0" indent="0" algn="l">
              <a:buNone/>
              <a:defRPr sz="1600" b="0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1" name="Group 47"/>
          <p:cNvGrpSpPr/>
          <p:nvPr userDrawn="1"/>
        </p:nvGrpSpPr>
        <p:grpSpPr>
          <a:xfrm>
            <a:off x="933344" y="3118580"/>
            <a:ext cx="1857751" cy="524909"/>
            <a:chOff x="2824163" y="3194050"/>
            <a:chExt cx="2090738" cy="590550"/>
          </a:xfrm>
        </p:grpSpPr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3254376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4249738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3597276" y="3336925"/>
              <a:ext cx="306388" cy="233363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3932238" y="3336925"/>
              <a:ext cx="292100" cy="233363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2824163" y="3333750"/>
              <a:ext cx="401638" cy="236538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4592638" y="3194050"/>
              <a:ext cx="322263" cy="558800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2824163" y="3662363"/>
              <a:ext cx="57150" cy="90488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18" y="9"/>
                </a:cxn>
                <a:cxn ang="0">
                  <a:pos x="16" y="25"/>
                </a:cxn>
                <a:cxn ang="0">
                  <a:pos x="32" y="25"/>
                </a:cxn>
                <a:cxn ang="0">
                  <a:pos x="30" y="31"/>
                </a:cxn>
                <a:cxn ang="0">
                  <a:pos x="14" y="31"/>
                </a:cxn>
                <a:cxn ang="0">
                  <a:pos x="10" y="49"/>
                </a:cxn>
                <a:cxn ang="0">
                  <a:pos x="30" y="49"/>
                </a:cxn>
                <a:cxn ang="0">
                  <a:pos x="30" y="57"/>
                </a:cxn>
                <a:cxn ang="0">
                  <a:pos x="0" y="57"/>
                </a:cxn>
                <a:cxn ang="0">
                  <a:pos x="10" y="0"/>
                </a:cxn>
                <a:cxn ang="0">
                  <a:pos x="36" y="0"/>
                </a:cxn>
                <a:cxn ang="0">
                  <a:pos x="36" y="9"/>
                </a:cxn>
              </a:cxnLst>
              <a:rect l="0" t="0" r="r" b="b"/>
              <a:pathLst>
                <a:path w="36" h="57">
                  <a:moveTo>
                    <a:pt x="36" y="9"/>
                  </a:moveTo>
                  <a:lnTo>
                    <a:pt x="18" y="9"/>
                  </a:lnTo>
                  <a:lnTo>
                    <a:pt x="16" y="25"/>
                  </a:lnTo>
                  <a:lnTo>
                    <a:pt x="32" y="25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10" y="49"/>
                  </a:lnTo>
                  <a:lnTo>
                    <a:pt x="30" y="49"/>
                  </a:lnTo>
                  <a:lnTo>
                    <a:pt x="30" y="57"/>
                  </a:lnTo>
                  <a:lnTo>
                    <a:pt x="0" y="57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2881313" y="3689350"/>
              <a:ext cx="68263" cy="63500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10" y="12"/>
                </a:cxn>
                <a:cxn ang="0">
                  <a:pos x="4" y="2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2" y="6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13" y="9"/>
                </a:cxn>
                <a:cxn ang="0">
                  <a:pos x="18" y="19"/>
                </a:cxn>
                <a:cxn ang="0">
                  <a:pos x="13" y="20"/>
                </a:cxn>
              </a:cxnLst>
              <a:rect l="0" t="0" r="r" b="b"/>
              <a:pathLst>
                <a:path w="21" h="20">
                  <a:moveTo>
                    <a:pt x="13" y="20"/>
                  </a:moveTo>
                  <a:cubicBezTo>
                    <a:pt x="12" y="18"/>
                    <a:pt x="11" y="15"/>
                    <a:pt x="10" y="12"/>
                  </a:cubicBezTo>
                  <a:cubicBezTo>
                    <a:pt x="8" y="15"/>
                    <a:pt x="6" y="18"/>
                    <a:pt x="4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9"/>
                  </a:cubicBezTo>
                  <a:cubicBezTo>
                    <a:pt x="7" y="7"/>
                    <a:pt x="6" y="4"/>
                    <a:pt x="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4" y="4"/>
                    <a:pt x="15" y="2"/>
                    <a:pt x="17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4"/>
                    <a:pt x="16" y="6"/>
                    <a:pt x="13" y="9"/>
                  </a:cubicBezTo>
                  <a:cubicBezTo>
                    <a:pt x="15" y="12"/>
                    <a:pt x="17" y="16"/>
                    <a:pt x="18" y="19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2946401" y="3689350"/>
              <a:ext cx="73025" cy="95250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8" y="7"/>
                </a:cxn>
                <a:cxn ang="0">
                  <a:pos x="15" y="3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3" y="7"/>
                </a:cxn>
                <a:cxn ang="0">
                  <a:pos x="12" y="20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0" y="3"/>
                </a:cxn>
              </a:cxnLst>
              <a:rect l="0" t="0" r="r" b="b"/>
              <a:pathLst>
                <a:path w="23" h="30">
                  <a:moveTo>
                    <a:pt x="11" y="17"/>
                  </a:moveTo>
                  <a:cubicBezTo>
                    <a:pt x="15" y="17"/>
                    <a:pt x="18" y="11"/>
                    <a:pt x="18" y="7"/>
                  </a:cubicBezTo>
                  <a:cubicBezTo>
                    <a:pt x="18" y="4"/>
                    <a:pt x="17" y="3"/>
                    <a:pt x="15" y="3"/>
                  </a:cubicBezTo>
                  <a:cubicBezTo>
                    <a:pt x="12" y="3"/>
                    <a:pt x="9" y="7"/>
                    <a:pt x="8" y="16"/>
                  </a:cubicBezTo>
                  <a:cubicBezTo>
                    <a:pt x="9" y="17"/>
                    <a:pt x="10" y="17"/>
                    <a:pt x="11" y="17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9" y="0"/>
                    <a:pt x="23" y="1"/>
                    <a:pt x="23" y="7"/>
                  </a:cubicBezTo>
                  <a:cubicBezTo>
                    <a:pt x="23" y="12"/>
                    <a:pt x="19" y="20"/>
                    <a:pt x="12" y="20"/>
                  </a:cubicBezTo>
                  <a:cubicBezTo>
                    <a:pt x="10" y="20"/>
                    <a:pt x="8" y="20"/>
                    <a:pt x="7" y="1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2" name="Freeform 15"/>
            <p:cNvSpPr>
              <a:spLocks noEditPoints="1"/>
            </p:cNvSpPr>
            <p:nvPr/>
          </p:nvSpPr>
          <p:spPr bwMode="auto">
            <a:xfrm>
              <a:off x="3025776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3086101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3133726" y="3670300"/>
              <a:ext cx="44450" cy="82550"/>
            </a:xfrm>
            <a:custGeom>
              <a:avLst/>
              <a:gdLst/>
              <a:ahLst/>
              <a:cxnLst>
                <a:cxn ang="0">
                  <a:pos x="11" y="25"/>
                </a:cxn>
                <a:cxn ang="0">
                  <a:pos x="6" y="26"/>
                </a:cxn>
                <a:cxn ang="0">
                  <a:pos x="2" y="1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9" y="6"/>
                </a:cxn>
                <a:cxn ang="0">
                  <a:pos x="14" y="6"/>
                </a:cxn>
                <a:cxn ang="0">
                  <a:pos x="13" y="9"/>
                </a:cxn>
                <a:cxn ang="0">
                  <a:pos x="8" y="9"/>
                </a:cxn>
                <a:cxn ang="0">
                  <a:pos x="6" y="19"/>
                </a:cxn>
                <a:cxn ang="0">
                  <a:pos x="8" y="23"/>
                </a:cxn>
                <a:cxn ang="0">
                  <a:pos x="10" y="22"/>
                </a:cxn>
                <a:cxn ang="0">
                  <a:pos x="11" y="25"/>
                </a:cxn>
              </a:cxnLst>
              <a:rect l="0" t="0" r="r" b="b"/>
              <a:pathLst>
                <a:path w="14" h="26">
                  <a:moveTo>
                    <a:pt x="11" y="25"/>
                  </a:moveTo>
                  <a:cubicBezTo>
                    <a:pt x="9" y="26"/>
                    <a:pt x="7" y="26"/>
                    <a:pt x="6" y="26"/>
                  </a:cubicBezTo>
                  <a:cubicBezTo>
                    <a:pt x="2" y="26"/>
                    <a:pt x="0" y="25"/>
                    <a:pt x="2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9" y="23"/>
                    <a:pt x="10" y="23"/>
                    <a:pt x="10" y="22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3178176" y="3659188"/>
              <a:ext cx="31750" cy="9366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8" y="0"/>
                </a:cxn>
                <a:cxn ang="0">
                  <a:pos x="10" y="3"/>
                </a:cxn>
                <a:cxn ang="0">
                  <a:pos x="7" y="6"/>
                </a:cxn>
                <a:cxn ang="0">
                  <a:pos x="4" y="3"/>
                </a:cxn>
                <a:cxn ang="0">
                  <a:pos x="8" y="9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4" y="9"/>
                </a:cxn>
                <a:cxn ang="0">
                  <a:pos x="8" y="9"/>
                </a:cxn>
              </a:cxnLst>
              <a:rect l="0" t="0" r="r" b="b"/>
              <a:pathLst>
                <a:path w="10" h="29">
                  <a:moveTo>
                    <a:pt x="4" y="3"/>
                  </a:moveTo>
                  <a:cubicBezTo>
                    <a:pt x="5" y="2"/>
                    <a:pt x="6" y="0"/>
                    <a:pt x="8" y="0"/>
                  </a:cubicBezTo>
                  <a:cubicBezTo>
                    <a:pt x="9" y="0"/>
                    <a:pt x="10" y="2"/>
                    <a:pt x="10" y="3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5" y="6"/>
                    <a:pt x="4" y="5"/>
                    <a:pt x="4" y="3"/>
                  </a:cubicBezTo>
                  <a:moveTo>
                    <a:pt x="8" y="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32067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4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2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7" name="Freeform 20"/>
            <p:cNvSpPr>
              <a:spLocks noEditPoints="1"/>
            </p:cNvSpPr>
            <p:nvPr/>
          </p:nvSpPr>
          <p:spPr bwMode="auto">
            <a:xfrm>
              <a:off x="3260726" y="3689350"/>
              <a:ext cx="57150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18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8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10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5" y="0"/>
                    <a:pt x="18" y="1"/>
                    <a:pt x="18" y="4"/>
                  </a:cubicBezTo>
                  <a:cubicBezTo>
                    <a:pt x="18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3311526" y="3736975"/>
              <a:ext cx="28575" cy="381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2" y="12"/>
                </a:cxn>
                <a:cxn ang="0">
                  <a:pos x="0" y="11"/>
                </a:cxn>
              </a:cxnLst>
              <a:rect l="0" t="0" r="r" b="b"/>
              <a:pathLst>
                <a:path w="9" h="12">
                  <a:moveTo>
                    <a:pt x="0" y="1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6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9" name="Freeform 22"/>
            <p:cNvSpPr>
              <a:spLocks noEditPoints="1"/>
            </p:cNvSpPr>
            <p:nvPr/>
          </p:nvSpPr>
          <p:spPr bwMode="auto">
            <a:xfrm>
              <a:off x="3394076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3467101" y="3689350"/>
              <a:ext cx="60325" cy="63500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11" y="16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6" y="17"/>
                </a:cxn>
                <a:cxn ang="0">
                  <a:pos x="13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5" y="20"/>
                </a:cxn>
                <a:cxn ang="0">
                  <a:pos x="11" y="20"/>
                </a:cxn>
                <a:cxn ang="0">
                  <a:pos x="11" y="16"/>
                </a:cxn>
              </a:cxnLst>
              <a:rect l="0" t="0" r="r" b="b"/>
              <a:pathLst>
                <a:path w="19" h="20"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9" y="19"/>
                    <a:pt x="6" y="20"/>
                    <a:pt x="4" y="20"/>
                  </a:cubicBezTo>
                  <a:cubicBezTo>
                    <a:pt x="2" y="20"/>
                    <a:pt x="0" y="19"/>
                    <a:pt x="0" y="16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9" y="17"/>
                    <a:pt x="12" y="12"/>
                    <a:pt x="13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3533776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7" y="10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7" y="1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36131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3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1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3667126" y="3689350"/>
              <a:ext cx="63500" cy="635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10" y="17"/>
                </a:cxn>
                <a:cxn ang="0">
                  <a:pos x="15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20" y="8"/>
                </a:cxn>
                <a:cxn ang="0">
                  <a:pos x="9" y="20"/>
                </a:cxn>
                <a:cxn ang="0">
                  <a:pos x="0" y="12"/>
                </a:cxn>
              </a:cxnLst>
              <a:rect l="0" t="0" r="r" b="b"/>
              <a:pathLst>
                <a:path w="20" h="20">
                  <a:moveTo>
                    <a:pt x="15" y="8"/>
                  </a:moveTo>
                  <a:cubicBezTo>
                    <a:pt x="15" y="5"/>
                    <a:pt x="14" y="2"/>
                    <a:pt x="11" y="2"/>
                  </a:cubicBezTo>
                  <a:cubicBezTo>
                    <a:pt x="7" y="2"/>
                    <a:pt x="5" y="8"/>
                    <a:pt x="5" y="11"/>
                  </a:cubicBezTo>
                  <a:cubicBezTo>
                    <a:pt x="5" y="15"/>
                    <a:pt x="7" y="17"/>
                    <a:pt x="10" y="17"/>
                  </a:cubicBezTo>
                  <a:cubicBezTo>
                    <a:pt x="11" y="17"/>
                    <a:pt x="15" y="16"/>
                    <a:pt x="15" y="8"/>
                  </a:cubicBezTo>
                  <a:moveTo>
                    <a:pt x="0" y="12"/>
                  </a:moveTo>
                  <a:cubicBezTo>
                    <a:pt x="0" y="3"/>
                    <a:pt x="7" y="0"/>
                    <a:pt x="11" y="0"/>
                  </a:cubicBezTo>
                  <a:cubicBezTo>
                    <a:pt x="18" y="0"/>
                    <a:pt x="20" y="4"/>
                    <a:pt x="20" y="8"/>
                  </a:cubicBezTo>
                  <a:cubicBezTo>
                    <a:pt x="20" y="14"/>
                    <a:pt x="16" y="20"/>
                    <a:pt x="9" y="20"/>
                  </a:cubicBezTo>
                  <a:cubicBezTo>
                    <a:pt x="4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3740151" y="3689350"/>
              <a:ext cx="63500" cy="63500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2" y="16"/>
                </a:cxn>
                <a:cxn ang="0">
                  <a:pos x="5" y="20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6" y="11"/>
                </a:cxn>
                <a:cxn ang="0">
                  <a:pos x="5" y="14"/>
                </a:cxn>
                <a:cxn ang="0">
                  <a:pos x="7" y="17"/>
                </a:cxn>
                <a:cxn ang="0">
                  <a:pos x="14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16" y="20"/>
                </a:cxn>
                <a:cxn ang="0">
                  <a:pos x="11" y="20"/>
                </a:cxn>
                <a:cxn ang="0">
                  <a:pos x="12" y="16"/>
                </a:cxn>
              </a:cxnLst>
              <a:rect l="0" t="0" r="r" b="b"/>
              <a:pathLst>
                <a:path w="20" h="20"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9" y="19"/>
                    <a:pt x="7" y="20"/>
                    <a:pt x="5" y="20"/>
                  </a:cubicBezTo>
                  <a:cubicBezTo>
                    <a:pt x="3" y="20"/>
                    <a:pt x="0" y="19"/>
                    <a:pt x="0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7" y="17"/>
                    <a:pt x="7" y="17"/>
                  </a:cubicBezTo>
                  <a:cubicBezTo>
                    <a:pt x="9" y="17"/>
                    <a:pt x="13" y="12"/>
                    <a:pt x="14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3810001" y="3689350"/>
              <a:ext cx="49213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6" name="Freeform 29"/>
            <p:cNvSpPr>
              <a:spLocks/>
            </p:cNvSpPr>
            <p:nvPr/>
          </p:nvSpPr>
          <p:spPr bwMode="auto">
            <a:xfrm>
              <a:off x="3856038" y="3689350"/>
              <a:ext cx="53975" cy="63500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8" y="20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5" y="18"/>
                  </a:moveTo>
                  <a:cubicBezTo>
                    <a:pt x="12" y="20"/>
                    <a:pt x="11" y="20"/>
                    <a:pt x="8" y="20"/>
                  </a:cubicBezTo>
                  <a:cubicBezTo>
                    <a:pt x="3" y="20"/>
                    <a:pt x="0" y="17"/>
                    <a:pt x="0" y="12"/>
                  </a:cubicBezTo>
                  <a:cubicBezTo>
                    <a:pt x="0" y="6"/>
                    <a:pt x="4" y="0"/>
                    <a:pt x="11" y="0"/>
                  </a:cubicBezTo>
                  <a:cubicBezTo>
                    <a:pt x="14" y="0"/>
                    <a:pt x="15" y="0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3"/>
                    <a:pt x="11" y="3"/>
                  </a:cubicBezTo>
                  <a:cubicBezTo>
                    <a:pt x="8" y="3"/>
                    <a:pt x="5" y="7"/>
                    <a:pt x="5" y="12"/>
                  </a:cubicBezTo>
                  <a:cubicBezTo>
                    <a:pt x="5" y="14"/>
                    <a:pt x="7" y="17"/>
                    <a:pt x="9" y="17"/>
                  </a:cubicBezTo>
                  <a:cubicBezTo>
                    <a:pt x="11" y="17"/>
                    <a:pt x="12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7" name="Freeform 30"/>
            <p:cNvSpPr>
              <a:spLocks noEditPoints="1"/>
            </p:cNvSpPr>
            <p:nvPr/>
          </p:nvSpPr>
          <p:spPr bwMode="auto">
            <a:xfrm>
              <a:off x="3913188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5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6" y="5"/>
                    <a:pt x="5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5" y="13"/>
                    <a:pt x="5" y="17"/>
                    <a:pt x="8" y="17"/>
                  </a:cubicBezTo>
                  <a:cubicBezTo>
                    <a:pt x="10" y="17"/>
                    <a:pt x="11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8" name="Freeform 31"/>
            <p:cNvSpPr>
              <a:spLocks noEditPoints="1"/>
            </p:cNvSpPr>
            <p:nvPr/>
          </p:nvSpPr>
          <p:spPr bwMode="auto">
            <a:xfrm>
              <a:off x="4008438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Freeform 32"/>
            <p:cNvSpPr>
              <a:spLocks/>
            </p:cNvSpPr>
            <p:nvPr/>
          </p:nvSpPr>
          <p:spPr bwMode="auto">
            <a:xfrm>
              <a:off x="4078288" y="3659188"/>
              <a:ext cx="50800" cy="936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12"/>
                </a:cxn>
                <a:cxn ang="0">
                  <a:pos x="1" y="12"/>
                </a:cxn>
                <a:cxn ang="0">
                  <a:pos x="1" y="9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8" y="12"/>
                </a:cxn>
                <a:cxn ang="0">
                  <a:pos x="5" y="29"/>
                </a:cxn>
                <a:cxn ang="0">
                  <a:pos x="0" y="29"/>
                </a:cxn>
              </a:cxnLst>
              <a:rect l="0" t="0" r="r" b="b"/>
              <a:pathLst>
                <a:path w="16" h="29">
                  <a:moveTo>
                    <a:pt x="0" y="29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2" y="3"/>
                    <a:pt x="10" y="3"/>
                    <a:pt x="10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29"/>
                    <a:pt x="5" y="29"/>
                    <a:pt x="5" y="2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0" name="Freeform 33"/>
            <p:cNvSpPr>
              <a:spLocks noEditPoints="1"/>
            </p:cNvSpPr>
            <p:nvPr/>
          </p:nvSpPr>
          <p:spPr bwMode="auto">
            <a:xfrm>
              <a:off x="4154488" y="3689350"/>
              <a:ext cx="53975" cy="635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3"/>
                </a:cxn>
                <a:cxn ang="0">
                  <a:pos x="5" y="9"/>
                </a:cxn>
                <a:cxn ang="0">
                  <a:pos x="12" y="4"/>
                </a:cxn>
                <a:cxn ang="0">
                  <a:pos x="14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4" y="18"/>
                </a:cxn>
              </a:cxnLst>
              <a:rect l="0" t="0" r="r" b="b"/>
              <a:pathLst>
                <a:path w="17" h="20">
                  <a:moveTo>
                    <a:pt x="12" y="4"/>
                  </a:moveTo>
                  <a:cubicBezTo>
                    <a:pt x="12" y="3"/>
                    <a:pt x="12" y="3"/>
                    <a:pt x="10" y="3"/>
                  </a:cubicBezTo>
                  <a:cubicBezTo>
                    <a:pt x="8" y="3"/>
                    <a:pt x="6" y="5"/>
                    <a:pt x="5" y="9"/>
                  </a:cubicBezTo>
                  <a:cubicBezTo>
                    <a:pt x="9" y="9"/>
                    <a:pt x="12" y="7"/>
                    <a:pt x="12" y="4"/>
                  </a:cubicBezTo>
                  <a:moveTo>
                    <a:pt x="14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4" y="13"/>
                    <a:pt x="4" y="17"/>
                    <a:pt x="8" y="17"/>
                  </a:cubicBezTo>
                  <a:cubicBezTo>
                    <a:pt x="9" y="17"/>
                    <a:pt x="11" y="16"/>
                    <a:pt x="13" y="15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1" name="Freeform 34"/>
            <p:cNvSpPr>
              <a:spLocks/>
            </p:cNvSpPr>
            <p:nvPr/>
          </p:nvSpPr>
          <p:spPr bwMode="auto">
            <a:xfrm>
              <a:off x="4211638" y="3689350"/>
              <a:ext cx="63500" cy="6350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17" y="20"/>
                </a:cxn>
                <a:cxn ang="0">
                  <a:pos x="12" y="20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6" y="13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</a:cxnLst>
              <a:rect l="0" t="0" r="r" b="b"/>
              <a:pathLst>
                <a:path w="20" h="20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18" y="0"/>
                    <a:pt x="20" y="1"/>
                    <a:pt x="20" y="4"/>
                  </a:cubicBezTo>
                  <a:cubicBezTo>
                    <a:pt x="20" y="5"/>
                    <a:pt x="20" y="7"/>
                    <a:pt x="19" y="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4"/>
                    <a:pt x="14" y="3"/>
                    <a:pt x="13" y="3"/>
                  </a:cubicBezTo>
                  <a:cubicBezTo>
                    <a:pt x="11" y="3"/>
                    <a:pt x="7" y="8"/>
                    <a:pt x="6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2" name="Freeform 35"/>
            <p:cNvSpPr>
              <a:spLocks noEditPoints="1"/>
            </p:cNvSpPr>
            <p:nvPr/>
          </p:nvSpPr>
          <p:spPr bwMode="auto">
            <a:xfrm>
              <a:off x="4284663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8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3" name="Freeform 36"/>
            <p:cNvSpPr>
              <a:spLocks/>
            </p:cNvSpPr>
            <p:nvPr/>
          </p:nvSpPr>
          <p:spPr bwMode="auto">
            <a:xfrm>
              <a:off x="4344988" y="3689350"/>
              <a:ext cx="47625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4" name="Freeform 37"/>
            <p:cNvSpPr>
              <a:spLocks noEditPoints="1"/>
            </p:cNvSpPr>
            <p:nvPr/>
          </p:nvSpPr>
          <p:spPr bwMode="auto">
            <a:xfrm>
              <a:off x="4386263" y="3689350"/>
              <a:ext cx="73025" cy="95250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7" y="13"/>
                </a:cxn>
                <a:cxn ang="0">
                  <a:pos x="10" y="17"/>
                </a:cxn>
                <a:cxn ang="0">
                  <a:pos x="17" y="4"/>
                </a:cxn>
                <a:cxn ang="0">
                  <a:pos x="13" y="3"/>
                </a:cxn>
                <a:cxn ang="0">
                  <a:pos x="19" y="18"/>
                </a:cxn>
                <a:cxn ang="0">
                  <a:pos x="7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7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14" y="18"/>
                </a:cxn>
                <a:cxn ang="0">
                  <a:pos x="8" y="20"/>
                </a:cxn>
                <a:cxn ang="0">
                  <a:pos x="2" y="13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19" y="18"/>
                </a:cxn>
              </a:cxnLst>
              <a:rect l="0" t="0" r="r" b="b"/>
              <a:pathLst>
                <a:path w="23" h="30">
                  <a:moveTo>
                    <a:pt x="13" y="3"/>
                  </a:moveTo>
                  <a:cubicBezTo>
                    <a:pt x="11" y="3"/>
                    <a:pt x="7" y="6"/>
                    <a:pt x="7" y="13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2" y="17"/>
                    <a:pt x="16" y="14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moveTo>
                    <a:pt x="19" y="18"/>
                  </a:moveTo>
                  <a:cubicBezTo>
                    <a:pt x="17" y="27"/>
                    <a:pt x="12" y="30"/>
                    <a:pt x="7" y="30"/>
                  </a:cubicBezTo>
                  <a:cubicBezTo>
                    <a:pt x="4" y="30"/>
                    <a:pt x="2" y="29"/>
                    <a:pt x="0" y="2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6"/>
                    <a:pt x="5" y="26"/>
                    <a:pt x="7" y="26"/>
                  </a:cubicBezTo>
                  <a:cubicBezTo>
                    <a:pt x="10" y="26"/>
                    <a:pt x="13" y="24"/>
                    <a:pt x="14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1" y="20"/>
                    <a:pt x="8" y="20"/>
                  </a:cubicBezTo>
                  <a:cubicBezTo>
                    <a:pt x="4" y="20"/>
                    <a:pt x="2" y="17"/>
                    <a:pt x="2" y="13"/>
                  </a:cubicBezTo>
                  <a:cubicBezTo>
                    <a:pt x="2" y="7"/>
                    <a:pt x="7" y="0"/>
                    <a:pt x="13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9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5" name="Freeform 38"/>
            <p:cNvSpPr>
              <a:spLocks/>
            </p:cNvSpPr>
            <p:nvPr/>
          </p:nvSpPr>
          <p:spPr bwMode="auto">
            <a:xfrm>
              <a:off x="4465638" y="3689350"/>
              <a:ext cx="60325" cy="952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3" y="30"/>
                </a:cxn>
                <a:cxn ang="0">
                  <a:pos x="0" y="29"/>
                </a:cxn>
                <a:cxn ang="0">
                  <a:pos x="4" y="19"/>
                </a:cxn>
                <a:cxn ang="0">
                  <a:pos x="1" y="0"/>
                </a:cxn>
                <a:cxn ang="0">
                  <a:pos x="6" y="0"/>
                </a:cxn>
              </a:cxnLst>
              <a:rect l="0" t="0" r="r" b="b"/>
              <a:pathLst>
                <a:path w="19" h="30">
                  <a:moveTo>
                    <a:pt x="6" y="0"/>
                  </a:moveTo>
                  <a:cubicBezTo>
                    <a:pt x="6" y="4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1"/>
                    <a:pt x="13" y="4"/>
                    <a:pt x="15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3" y="11"/>
                    <a:pt x="8" y="20"/>
                    <a:pt x="3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061852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663" y="292185"/>
            <a:ext cx="4991577" cy="523220"/>
          </a:xfrm>
        </p:spPr>
        <p:txBody>
          <a:bodyPr anchor="t">
            <a:noAutofit/>
          </a:bodyPr>
          <a:lstStyle>
            <a:lvl1pPr algn="l">
              <a:defRPr sz="2800" b="1" cap="sm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fr-FR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52587" y="6245218"/>
            <a:ext cx="1458021" cy="389816"/>
            <a:chOff x="5553266" y="4461946"/>
            <a:chExt cx="1858347" cy="496688"/>
          </a:xfrm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5935660" y="4588940"/>
              <a:ext cx="304786" cy="207424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6820385" y="4588940"/>
              <a:ext cx="304786" cy="207424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240445" y="4588940"/>
              <a:ext cx="272332" cy="207424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6538176" y="4588940"/>
              <a:ext cx="259632" cy="207424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553266" y="4586118"/>
              <a:ext cx="356995" cy="2102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125170" y="4461946"/>
              <a:ext cx="286443" cy="496688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207663" y="1257066"/>
            <a:ext cx="4991577" cy="4553530"/>
          </a:xfrm>
        </p:spPr>
        <p:txBody>
          <a:bodyPr>
            <a:noAutofit/>
          </a:bodyPr>
          <a:lstStyle>
            <a:lvl1pPr marL="315913" indent="-315913"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¾"/>
              <a:defRPr sz="2400" b="1" cap="small" baseline="0"/>
            </a:lvl1pPr>
            <a:lvl2pPr marL="631825" indent="-200025">
              <a:spcAft>
                <a:spcPts val="400"/>
              </a:spcAft>
              <a:buClr>
                <a:schemeClr val="accent1"/>
              </a:buClr>
              <a:buFont typeface="Wingdings 2" pitchFamily="18" charset="2"/>
              <a:buChar char="¡"/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b="1281"/>
          <a:stretch/>
        </p:blipFill>
        <p:spPr>
          <a:xfrm>
            <a:off x="2" y="109579"/>
            <a:ext cx="3521534" cy="67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28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"/>
            <a:ext cx="3505474" cy="6858000"/>
          </a:xfrm>
          <a:prstGeom prst="rect">
            <a:avLst/>
          </a:prstGeom>
          <a:solidFill>
            <a:srgbClr val="CA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39"/>
          <p:cNvSpPr txBox="1"/>
          <p:nvPr userDrawn="1"/>
        </p:nvSpPr>
        <p:spPr>
          <a:xfrm>
            <a:off x="941459" y="3167391"/>
            <a:ext cx="1622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cap="small" dirty="0" smtClean="0">
                <a:solidFill>
                  <a:schemeClr val="accent4"/>
                </a:solidFill>
                <a:latin typeface="+mj-lt"/>
              </a:rPr>
              <a:t>Content</a:t>
            </a:r>
            <a:endParaRPr lang="fr-FR" sz="2800" cap="small" dirty="0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3" name="Group 3"/>
          <p:cNvGrpSpPr/>
          <p:nvPr userDrawn="1"/>
        </p:nvGrpSpPr>
        <p:grpSpPr>
          <a:xfrm>
            <a:off x="8052587" y="6245218"/>
            <a:ext cx="1458021" cy="389816"/>
            <a:chOff x="5553266" y="4461946"/>
            <a:chExt cx="1858347" cy="496688"/>
          </a:xfrm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5935660" y="4588940"/>
              <a:ext cx="304786" cy="207424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6820385" y="4588940"/>
              <a:ext cx="304786" cy="207424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240445" y="4588940"/>
              <a:ext cx="272332" cy="207424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6538176" y="4588940"/>
              <a:ext cx="259632" cy="207424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553266" y="4586118"/>
              <a:ext cx="356995" cy="2102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125170" y="4461946"/>
              <a:ext cx="286443" cy="496688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207663" y="1257066"/>
            <a:ext cx="4991577" cy="4553530"/>
          </a:xfrm>
        </p:spPr>
        <p:txBody>
          <a:bodyPr>
            <a:noAutofit/>
          </a:bodyPr>
          <a:lstStyle>
            <a:lvl1pPr marL="315913" indent="-315913"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¾"/>
              <a:defRPr sz="2400" b="1" cap="small" baseline="0"/>
            </a:lvl1pPr>
            <a:lvl2pPr marL="631825" indent="-200025">
              <a:spcAft>
                <a:spcPts val="400"/>
              </a:spcAft>
              <a:buClr>
                <a:schemeClr val="accent1"/>
              </a:buClr>
              <a:buFont typeface="Wingdings 2" pitchFamily="18" charset="2"/>
              <a:buChar char="¡"/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Rectangle 39"/>
          <p:cNvSpPr>
            <a:spLocks noChangeArrowheads="1"/>
          </p:cNvSpPr>
          <p:nvPr userDrawn="1"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1950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3793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608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92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5" y="1600200"/>
            <a:ext cx="5496412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pic>
        <p:nvPicPr>
          <p:cNvPr id="4" name="Picture 24" descr="C:\Users\Home\Desktop\Zineb\SIMAJE\Prospects\L'Argus de la presse\Ombre.png"/>
          <p:cNvPicPr preferRelativeResize="0"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9744" y="6122902"/>
            <a:ext cx="3227940" cy="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179744" y="1600200"/>
            <a:ext cx="3227940" cy="452596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sz="1800" b="0"/>
            </a:lvl1pPr>
          </a:lstStyle>
          <a:p>
            <a:r>
              <a:rPr lang="fr-FR" dirty="0" smtClean="0"/>
              <a:t>Photo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4264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5141" y="2265376"/>
            <a:ext cx="4119819" cy="3476626"/>
          </a:xfrm>
          <a:prstGeom prst="rect">
            <a:avLst/>
          </a:prstGeom>
          <a:solidFill>
            <a:schemeClr val="bg1"/>
          </a:solidFill>
          <a:ln w="9525">
            <a:solidFill>
              <a:srgbClr val="00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5287866" y="2265376"/>
            <a:ext cx="4119819" cy="3476626"/>
          </a:xfrm>
          <a:prstGeom prst="rect">
            <a:avLst/>
          </a:prstGeom>
          <a:solidFill>
            <a:schemeClr val="bg1"/>
          </a:solidFill>
          <a:ln w="9525">
            <a:solidFill>
              <a:srgbClr val="00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5143" y="1828482"/>
            <a:ext cx="4119818" cy="430887"/>
          </a:xfrm>
        </p:spPr>
        <p:txBody>
          <a:bodyPr anchor="ctr"/>
          <a:lstStyle>
            <a:lvl1pPr marL="0" indent="0" algn="ctr">
              <a:buNone/>
              <a:defRPr sz="1600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noProof="0" dirty="0" smtClean="0"/>
              <a:t>Titre 1</a:t>
            </a:r>
            <a:endParaRPr lang="fr-FR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87865" y="1828482"/>
            <a:ext cx="4119818" cy="430887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Titre 2</a:t>
            </a:r>
            <a:endParaRPr lang="fr-FR" noProof="0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2"/>
          </p:nvPr>
        </p:nvSpPr>
        <p:spPr>
          <a:xfrm>
            <a:off x="606220" y="2393964"/>
            <a:ext cx="3897664" cy="3219450"/>
          </a:xfrm>
        </p:spPr>
        <p:txBody>
          <a:bodyPr anchor="ctr"/>
          <a:lstStyle>
            <a:lvl1pPr algn="ctr">
              <a:buNone/>
              <a:defRPr sz="1800" b="0"/>
            </a:lvl1pPr>
          </a:lstStyle>
          <a:p>
            <a:r>
              <a:rPr lang="en-US" smtClean="0"/>
              <a:t>Click icon to add chart</a:t>
            </a:r>
            <a:endParaRPr lang="fr-FR" dirty="0"/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98945" y="2393964"/>
            <a:ext cx="3897664" cy="3219450"/>
          </a:xfrm>
        </p:spPr>
        <p:txBody>
          <a:bodyPr anchor="ctr"/>
          <a:lstStyle>
            <a:lvl1pPr algn="ctr">
              <a:buNone/>
              <a:defRPr sz="1800" b="0"/>
            </a:lvl1pPr>
          </a:lstStyle>
          <a:p>
            <a:r>
              <a:rPr lang="en-US" smtClean="0"/>
              <a:t>Click icon to add chart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1039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587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600200"/>
            <a:ext cx="8912543" cy="4525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013" y="6616662"/>
            <a:ext cx="14539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noProof="0" dirty="0" smtClean="0">
                <a:solidFill>
                  <a:schemeClr val="accent1"/>
                </a:solidFill>
              </a:rPr>
              <a:t>Name of the presentation - date</a:t>
            </a:r>
            <a:endParaRPr lang="en-US" sz="800" noProof="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141" y="6616662"/>
            <a:ext cx="2737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6A895693-0027-4F28-9367-92E39A51F51C}" type="slidenum">
              <a:rPr lang="fr-FR" sz="800" smtClean="0">
                <a:solidFill>
                  <a:schemeClr val="accent1"/>
                </a:solidFill>
              </a:rPr>
              <a:pPr algn="ctr"/>
              <a:t>‹#›</a:t>
            </a:fld>
            <a:endParaRPr lang="fr-FR" sz="8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8896" y="6599636"/>
            <a:ext cx="0" cy="1571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05573"/>
            <a:ext cx="99028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695262" y="6577039"/>
            <a:ext cx="756858" cy="202352"/>
            <a:chOff x="4930625" y="3208512"/>
            <a:chExt cx="2921301" cy="780788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5531744" y="3408145"/>
              <a:ext cx="479120" cy="326068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6922521" y="3408145"/>
              <a:ext cx="479120" cy="326068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6010864" y="3408145"/>
              <a:ext cx="428103" cy="326068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6478892" y="3408145"/>
              <a:ext cx="408139" cy="326068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4930625" y="3403709"/>
              <a:ext cx="561192" cy="33050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401641" y="3208512"/>
              <a:ext cx="450285" cy="780788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cxnSp>
        <p:nvCxnSpPr>
          <p:cNvPr id="22" name="Straight Connector 27"/>
          <p:cNvCxnSpPr/>
          <p:nvPr/>
        </p:nvCxnSpPr>
        <p:spPr>
          <a:xfrm>
            <a:off x="0" y="1084231"/>
            <a:ext cx="9902825" cy="0"/>
          </a:xfrm>
          <a:prstGeom prst="line">
            <a:avLst/>
          </a:prstGeom>
          <a:ln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141" y="138891"/>
            <a:ext cx="8912543" cy="91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0" y="0"/>
            <a:ext cx="9902825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600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cap="sm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ts val="0"/>
        </a:spcBef>
        <a:spcAft>
          <a:spcPts val="400"/>
        </a:spcAft>
        <a:buClr>
          <a:schemeClr val="accent4"/>
        </a:buClr>
        <a:buFont typeface="Wingdings 2" pitchFamily="18" charset="2"/>
        <a:buChar char="¾"/>
        <a:defRPr sz="2400" b="1" kern="1200" cap="small" baseline="0">
          <a:solidFill>
            <a:schemeClr val="tx1"/>
          </a:solidFill>
          <a:latin typeface="+mn-lt"/>
          <a:ea typeface="+mn-ea"/>
          <a:cs typeface="+mn-cs"/>
        </a:defRPr>
      </a:lvl1pPr>
      <a:lvl2pPr marL="561600" indent="-2016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201600" algn="l" defTabSz="914400" rtl="0" eaLnBrk="1" latinLnBrk="0" hangingPunct="1">
        <a:spcBef>
          <a:spcPts val="0"/>
        </a:spcBef>
        <a:spcAft>
          <a:spcPts val="400"/>
        </a:spcAft>
        <a:buClr>
          <a:schemeClr val="accent4"/>
        </a:buClr>
        <a:buFont typeface="Wingdings 2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800" indent="-2304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1170" y="590877"/>
            <a:ext cx="5255924" cy="1466523"/>
          </a:xfrm>
        </p:spPr>
        <p:txBody>
          <a:bodyPr/>
          <a:lstStyle/>
          <a:p>
            <a:r>
              <a:rPr lang="en-US" dirty="0"/>
              <a:t>Fuses </a:t>
            </a:r>
            <a:r>
              <a:rPr lang="en-US" dirty="0" err="1"/>
              <a:t>vs</a:t>
            </a:r>
            <a:r>
              <a:rPr lang="en-US" dirty="0"/>
              <a:t> Circuit Breakers for Low Voltage Applications</a:t>
            </a:r>
            <a:endParaRPr lang="en-US" dirty="0"/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4" b="15234"/>
          <a:stretch/>
        </p:blipFill>
        <p:spPr/>
      </p:pic>
    </p:spTree>
    <p:extLst>
      <p:ext uri="{BB962C8B-B14F-4D97-AF65-F5344CB8AC3E}">
        <p14:creationId xmlns:p14="http://schemas.microsoft.com/office/powerpoint/2010/main" val="16755209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Fuse</a:t>
            </a:r>
          </a:p>
          <a:p>
            <a:pPr lvl="1"/>
            <a:r>
              <a:rPr lang="en-US" dirty="0"/>
              <a:t>Open Fuse Indicators Available</a:t>
            </a:r>
          </a:p>
          <a:p>
            <a:pPr lvl="1"/>
            <a:r>
              <a:rPr lang="en-US" dirty="0"/>
              <a:t>Dissect Blown Fuse To Determine Current Level</a:t>
            </a:r>
          </a:p>
          <a:p>
            <a:pPr lvl="1"/>
            <a:endParaRPr lang="en-US" dirty="0"/>
          </a:p>
          <a:p>
            <a:r>
              <a:rPr lang="en-US" dirty="0"/>
              <a:t>Circuit Breaker</a:t>
            </a:r>
          </a:p>
          <a:p>
            <a:pPr lvl="1"/>
            <a:r>
              <a:rPr lang="en-US" dirty="0"/>
              <a:t>Visual Indication of Status (open, closed, tripped)</a:t>
            </a:r>
          </a:p>
          <a:p>
            <a:pPr lvl="1"/>
            <a:r>
              <a:rPr lang="en-US" dirty="0"/>
              <a:t>Diagnostics &amp; Communication With Electronic Trip Units</a:t>
            </a:r>
          </a:p>
        </p:txBody>
      </p:sp>
    </p:spTree>
    <p:extLst>
      <p:ext uri="{BB962C8B-B14F-4D97-AF65-F5344CB8AC3E}">
        <p14:creationId xmlns:p14="http://schemas.microsoft.com/office/powerpoint/2010/main" val="3177320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Circuit Breaker</a:t>
            </a:r>
          </a:p>
          <a:p>
            <a:pPr lvl="1"/>
            <a:r>
              <a:rPr lang="en-US" dirty="0"/>
              <a:t>Affected By Environmental Factors and Previous Interruptions</a:t>
            </a:r>
          </a:p>
          <a:p>
            <a:pPr lvl="1"/>
            <a:r>
              <a:rPr lang="en-US" dirty="0"/>
              <a:t>May Operate Faster or Slower than Expected</a:t>
            </a:r>
          </a:p>
          <a:p>
            <a:pPr lvl="1"/>
            <a:r>
              <a:rPr lang="en-US" dirty="0"/>
              <a:t>Lack of Maintenance Reduces Reliability</a:t>
            </a:r>
          </a:p>
          <a:p>
            <a:pPr lvl="1"/>
            <a:r>
              <a:rPr lang="en-US" dirty="0"/>
              <a:t>Beware of Refurbished Equipment</a:t>
            </a:r>
          </a:p>
          <a:p>
            <a:pPr lvl="1">
              <a:buFontTx/>
              <a:buNone/>
            </a:pPr>
            <a:endParaRPr lang="en-US" dirty="0"/>
          </a:p>
          <a:p>
            <a:r>
              <a:rPr lang="en-US" dirty="0"/>
              <a:t>Fuse</a:t>
            </a:r>
          </a:p>
          <a:p>
            <a:pPr lvl="1"/>
            <a:r>
              <a:rPr lang="en-US" dirty="0"/>
              <a:t>Less Affected by Environmental Factors</a:t>
            </a:r>
          </a:p>
          <a:p>
            <a:pPr lvl="1"/>
            <a:r>
              <a:rPr lang="en-US" dirty="0"/>
              <a:t>Tired Fuse May Open Prematurely </a:t>
            </a:r>
          </a:p>
          <a:p>
            <a:pPr lvl="1"/>
            <a:r>
              <a:rPr lang="en-US" dirty="0"/>
              <a:t>Will Not Operate Slower With Age</a:t>
            </a:r>
          </a:p>
          <a:p>
            <a:pPr lvl="1"/>
            <a:r>
              <a:rPr lang="en-US" dirty="0"/>
              <a:t>Replace All Three Fuses For Maximum Reliability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94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Obsolescence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Circuit Breaker</a:t>
            </a:r>
          </a:p>
          <a:p>
            <a:pPr lvl="1"/>
            <a:r>
              <a:rPr lang="en-US" dirty="0"/>
              <a:t>Increase in Fault Current may Over-duty CB</a:t>
            </a:r>
          </a:p>
          <a:p>
            <a:pPr lvl="1"/>
            <a:r>
              <a:rPr lang="en-US" dirty="0"/>
              <a:t>Equipment SCCR Tied to a Specific CB Cat Number</a:t>
            </a:r>
          </a:p>
          <a:p>
            <a:pPr lvl="1"/>
            <a:endParaRPr lang="en-US" dirty="0"/>
          </a:p>
          <a:p>
            <a:r>
              <a:rPr lang="en-US" dirty="0"/>
              <a:t>Fuse</a:t>
            </a:r>
          </a:p>
          <a:p>
            <a:pPr lvl="1"/>
            <a:r>
              <a:rPr lang="en-US" dirty="0"/>
              <a:t>200kA IR Unlikely to Become Obsolete</a:t>
            </a:r>
          </a:p>
          <a:p>
            <a:pPr lvl="1"/>
            <a:r>
              <a:rPr lang="en-US" dirty="0"/>
              <a:t>Equipment SCCR Tied to Fuse Class Not Specific </a:t>
            </a:r>
            <a:r>
              <a:rPr lang="en-US" dirty="0" err="1"/>
              <a:t>Mfg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47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Ownership – Real or Perceived?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 Cost</a:t>
            </a:r>
          </a:p>
          <a:p>
            <a:pPr lvl="1"/>
            <a:r>
              <a:rPr lang="en-US" dirty="0"/>
              <a:t>Lowest for Low IR CBs</a:t>
            </a:r>
          </a:p>
          <a:p>
            <a:pPr lvl="1"/>
            <a:r>
              <a:rPr lang="en-US" dirty="0"/>
              <a:t>Highest for High IR CBs</a:t>
            </a:r>
          </a:p>
          <a:p>
            <a:pPr lvl="1"/>
            <a:endParaRPr lang="en-US" dirty="0"/>
          </a:p>
          <a:p>
            <a:r>
              <a:rPr lang="en-US" dirty="0"/>
              <a:t>Maintenance Cost</a:t>
            </a:r>
          </a:p>
          <a:p>
            <a:pPr lvl="1"/>
            <a:r>
              <a:rPr lang="en-US" dirty="0"/>
              <a:t>Lower for Fuses</a:t>
            </a:r>
          </a:p>
          <a:p>
            <a:pPr lvl="1"/>
            <a:r>
              <a:rPr lang="en-US" dirty="0"/>
              <a:t>Higher for CBs</a:t>
            </a:r>
          </a:p>
          <a:p>
            <a:pPr lvl="1"/>
            <a:endParaRPr lang="en-US" dirty="0"/>
          </a:p>
          <a:p>
            <a:r>
              <a:rPr lang="en-US" dirty="0"/>
              <a:t>Obsolescence Cost</a:t>
            </a:r>
          </a:p>
          <a:p>
            <a:pPr lvl="1"/>
            <a:r>
              <a:rPr lang="en-US" dirty="0"/>
              <a:t>More Likely to be High with CBs</a:t>
            </a:r>
          </a:p>
        </p:txBody>
      </p:sp>
    </p:spTree>
    <p:extLst>
      <p:ext uri="{BB962C8B-B14F-4D97-AF65-F5344CB8AC3E}">
        <p14:creationId xmlns:p14="http://schemas.microsoft.com/office/powerpoint/2010/main" val="181367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57" name="Group 221"/>
          <p:cNvGraphicFramePr>
            <a:graphicFrameLocks noGrp="1"/>
          </p:cNvGraphicFramePr>
          <p:nvPr>
            <p:ph idx="1"/>
          </p:nvPr>
        </p:nvGraphicFramePr>
        <p:xfrm>
          <a:off x="742712" y="1752601"/>
          <a:ext cx="8417401" cy="4361503"/>
        </p:xfrm>
        <a:graphic>
          <a:graphicData uri="http://schemas.openxmlformats.org/drawingml/2006/table">
            <a:tbl>
              <a:tblPr/>
              <a:tblGrid>
                <a:gridCol w="5245403"/>
                <a:gridCol w="1585140"/>
                <a:gridCol w="1586858"/>
              </a:tblGrid>
              <a:tr h="3476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Attribute</a:t>
                      </a: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Fuse</a:t>
                      </a: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CB</a:t>
                      </a: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2797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9028" marR="99028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2797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9028" marR="9902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2797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9028" marR="99028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Interrupting Rating</a:t>
                      </a: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√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Component &amp; System Protection</a:t>
                      </a: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√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Arc Flash Mitigation</a:t>
                      </a: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√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√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Selective Coordination</a:t>
                      </a: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√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Maintenance Requirements</a:t>
                      </a: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√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Resetting or Replacing</a:t>
                      </a: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√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√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Diagnostics</a:t>
                      </a: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√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√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Reliability</a:t>
                      </a: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√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Obsolescence</a:t>
                      </a: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√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 of Ownership</a:t>
                      </a: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√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√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28" marR="990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5141" y="138891"/>
            <a:ext cx="8912543" cy="91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small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3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2339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Paper 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  <a:p>
            <a:r>
              <a:rPr lang="en-US" dirty="0"/>
              <a:t>Interrupting Ratings</a:t>
            </a:r>
          </a:p>
          <a:p>
            <a:r>
              <a:rPr lang="en-US" dirty="0"/>
              <a:t>Component and System Protection</a:t>
            </a:r>
          </a:p>
          <a:p>
            <a:pPr lvl="1"/>
            <a:r>
              <a:rPr lang="en-US" dirty="0"/>
              <a:t>Motor Circuit Protection</a:t>
            </a:r>
          </a:p>
          <a:p>
            <a:pPr lvl="1"/>
            <a:r>
              <a:rPr lang="en-US" dirty="0"/>
              <a:t>Short Circuit Ratings</a:t>
            </a:r>
          </a:p>
          <a:p>
            <a:pPr lvl="1"/>
            <a:r>
              <a:rPr lang="en-US" dirty="0"/>
              <a:t>Type 1 </a:t>
            </a:r>
            <a:r>
              <a:rPr lang="en-US" dirty="0" err="1"/>
              <a:t>vs</a:t>
            </a:r>
            <a:r>
              <a:rPr lang="en-US" dirty="0"/>
              <a:t> Type 2 Protection</a:t>
            </a:r>
          </a:p>
          <a:p>
            <a:pPr lvl="1"/>
            <a:r>
              <a:rPr lang="en-US" dirty="0"/>
              <a:t>Power Electronics Applications</a:t>
            </a:r>
          </a:p>
          <a:p>
            <a:r>
              <a:rPr lang="en-US" dirty="0"/>
              <a:t>Arc Flash Mitigation</a:t>
            </a:r>
          </a:p>
          <a:p>
            <a:r>
              <a:rPr lang="en-US" dirty="0"/>
              <a:t>Selective Coordination</a:t>
            </a:r>
          </a:p>
          <a:p>
            <a:r>
              <a:rPr lang="en-US" dirty="0"/>
              <a:t>Maintenance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0970327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Paper Outline - Continued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Resetting or Replacing Overcurrent Protective Devices</a:t>
            </a:r>
          </a:p>
          <a:p>
            <a:r>
              <a:rPr lang="en-US" dirty="0"/>
              <a:t>Diagnostics</a:t>
            </a:r>
          </a:p>
          <a:p>
            <a:r>
              <a:rPr lang="en-US" dirty="0"/>
              <a:t>Reliability</a:t>
            </a:r>
          </a:p>
          <a:p>
            <a:r>
              <a:rPr lang="en-US" dirty="0"/>
              <a:t>Obsolescence</a:t>
            </a:r>
          </a:p>
          <a:p>
            <a:r>
              <a:rPr lang="en-US" dirty="0"/>
              <a:t>Cost of Ownership</a:t>
            </a:r>
          </a:p>
          <a:p>
            <a:r>
              <a:rPr lang="en-US" dirty="0"/>
              <a:t>Summary</a:t>
            </a:r>
          </a:p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2350806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Interrupting Ratings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Fuse</a:t>
            </a:r>
          </a:p>
          <a:p>
            <a:pPr lvl="1"/>
            <a:r>
              <a:rPr lang="en-US" dirty="0"/>
              <a:t>200kA or Higher (Class J, R, L, CC, T)</a:t>
            </a:r>
          </a:p>
          <a:p>
            <a:pPr lvl="1"/>
            <a:r>
              <a:rPr lang="en-US" dirty="0"/>
              <a:t>Full Voltage Rating</a:t>
            </a:r>
          </a:p>
          <a:p>
            <a:pPr lvl="1"/>
            <a:endParaRPr lang="en-US" dirty="0"/>
          </a:p>
          <a:p>
            <a:r>
              <a:rPr lang="en-US" dirty="0"/>
              <a:t>Circuit Breaker</a:t>
            </a:r>
          </a:p>
          <a:p>
            <a:pPr lvl="1"/>
            <a:r>
              <a:rPr lang="en-US" dirty="0"/>
              <a:t>7.5, 10, 14, 18, 20, 22, 25, 30, 35, 42, 50, 65, 85, 100, </a:t>
            </a:r>
          </a:p>
          <a:p>
            <a:pPr lvl="1">
              <a:buFontTx/>
              <a:buNone/>
            </a:pPr>
            <a:r>
              <a:rPr lang="en-US" dirty="0"/>
              <a:t>	125, 150, or 200kA</a:t>
            </a:r>
          </a:p>
          <a:p>
            <a:pPr lvl="1"/>
            <a:r>
              <a:rPr lang="en-US" dirty="0"/>
              <a:t>Full or Slash Voltage Rating</a:t>
            </a:r>
          </a:p>
          <a:p>
            <a:pPr lvl="1"/>
            <a:r>
              <a:rPr lang="en-US" dirty="0"/>
              <a:t>Series Rated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637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&amp; System Protection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Fuses</a:t>
            </a:r>
          </a:p>
          <a:p>
            <a:pPr lvl="1"/>
            <a:r>
              <a:rPr lang="en-US" dirty="0"/>
              <a:t>Component Protection Often Possible</a:t>
            </a:r>
          </a:p>
          <a:p>
            <a:pPr lvl="1"/>
            <a:r>
              <a:rPr lang="en-US" dirty="0"/>
              <a:t>Type 2 Protection of Motor Starters &amp; Contactors</a:t>
            </a:r>
          </a:p>
          <a:p>
            <a:pPr lvl="1"/>
            <a:r>
              <a:rPr lang="en-US" dirty="0"/>
              <a:t>Components Type Tested to 100kA With Class J &amp; CC</a:t>
            </a:r>
          </a:p>
          <a:p>
            <a:pPr lvl="1"/>
            <a:r>
              <a:rPr lang="en-US" dirty="0"/>
              <a:t>Higher SCCR For Industrial Control Panels</a:t>
            </a:r>
          </a:p>
          <a:p>
            <a:pPr lvl="1"/>
            <a:r>
              <a:rPr lang="en-US" dirty="0"/>
              <a:t>Test Limiters Reduce Testing Costs</a:t>
            </a:r>
          </a:p>
          <a:p>
            <a:pPr lvl="1"/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t Protection for Power Electronics</a:t>
            </a:r>
          </a:p>
          <a:p>
            <a:r>
              <a:rPr lang="en-US" dirty="0"/>
              <a:t>Circuit Breakers</a:t>
            </a:r>
          </a:p>
          <a:p>
            <a:pPr lvl="1"/>
            <a:r>
              <a:rPr lang="en-US" dirty="0"/>
              <a:t>Protects Conductors</a:t>
            </a:r>
          </a:p>
          <a:p>
            <a:pPr lvl="1"/>
            <a:r>
              <a:rPr lang="en-US" dirty="0"/>
              <a:t>No Specific Let-thru Limits for CL Breakers</a:t>
            </a:r>
          </a:p>
          <a:p>
            <a:pPr lvl="1"/>
            <a:r>
              <a:rPr lang="en-US" dirty="0"/>
              <a:t>Type Testing is Limited</a:t>
            </a:r>
          </a:p>
        </p:txBody>
      </p:sp>
    </p:spTree>
    <p:extLst>
      <p:ext uri="{BB962C8B-B14F-4D97-AF65-F5344CB8AC3E}">
        <p14:creationId xmlns:p14="http://schemas.microsoft.com/office/powerpoint/2010/main" val="3314268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Flash Mitigation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Circuit Breakers</a:t>
            </a:r>
          </a:p>
          <a:p>
            <a:pPr lvl="1"/>
            <a:r>
              <a:rPr lang="en-US" dirty="0"/>
              <a:t>HRC 0 or 1 Possible</a:t>
            </a:r>
          </a:p>
          <a:p>
            <a:pPr lvl="1"/>
            <a:r>
              <a:rPr lang="en-US" dirty="0"/>
              <a:t>Higher Incident Energy at Higher Fault Levels</a:t>
            </a:r>
          </a:p>
          <a:p>
            <a:pPr lvl="1"/>
            <a:r>
              <a:rPr lang="en-US" dirty="0"/>
              <a:t>Advantage </a:t>
            </a:r>
            <a:r>
              <a:rPr lang="en-US" dirty="0" err="1"/>
              <a:t>vs</a:t>
            </a:r>
            <a:r>
              <a:rPr lang="en-US" dirty="0"/>
              <a:t> Fuses above 1200Amp</a:t>
            </a:r>
          </a:p>
          <a:p>
            <a:pPr lvl="1"/>
            <a:endParaRPr lang="en-US" dirty="0"/>
          </a:p>
          <a:p>
            <a:r>
              <a:rPr lang="en-US" dirty="0"/>
              <a:t>Fuses</a:t>
            </a:r>
          </a:p>
          <a:p>
            <a:pPr lvl="1"/>
            <a:r>
              <a:rPr lang="en-US" dirty="0"/>
              <a:t>HRC 0 Likely Above Threshold Current – up to 800A Fuse</a:t>
            </a:r>
          </a:p>
          <a:p>
            <a:pPr lvl="1"/>
            <a:r>
              <a:rPr lang="en-US" dirty="0"/>
              <a:t>High Energy Possible – Larger Ratings &amp; Low Fault Current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643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Coordination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Fuses</a:t>
            </a:r>
          </a:p>
          <a:p>
            <a:pPr lvl="1"/>
            <a:r>
              <a:rPr lang="en-US" dirty="0"/>
              <a:t>Follow </a:t>
            </a:r>
            <a:r>
              <a:rPr lang="en-US" dirty="0" err="1"/>
              <a:t>Mfgs</a:t>
            </a:r>
            <a:r>
              <a:rPr lang="en-US" dirty="0"/>
              <a:t> Ratio Tables</a:t>
            </a:r>
          </a:p>
          <a:p>
            <a:pPr lvl="1"/>
            <a:r>
              <a:rPr lang="en-US" dirty="0"/>
              <a:t>Selective Under Overload and Short Circuit</a:t>
            </a:r>
          </a:p>
          <a:p>
            <a:pPr lvl="1"/>
            <a:endParaRPr lang="en-US" dirty="0"/>
          </a:p>
          <a:p>
            <a:r>
              <a:rPr lang="en-US" dirty="0"/>
              <a:t>Circuit Breakers</a:t>
            </a:r>
          </a:p>
          <a:p>
            <a:pPr lvl="1"/>
            <a:r>
              <a:rPr lang="en-US" dirty="0"/>
              <a:t>Selectivity Difficult With Instantaneous Tripping (below 0.1 sec)</a:t>
            </a:r>
          </a:p>
          <a:p>
            <a:pPr lvl="1"/>
            <a:r>
              <a:rPr lang="en-US" dirty="0"/>
              <a:t>Zone Selective Interlocking May Give Selectivity Below 0.1 sec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0361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Requirements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Circuit Breakers</a:t>
            </a:r>
          </a:p>
          <a:p>
            <a:pPr lvl="1"/>
            <a:r>
              <a:rPr lang="en-US" dirty="0"/>
              <a:t>Inspection and Preventive Maintenance</a:t>
            </a:r>
          </a:p>
          <a:p>
            <a:pPr lvl="1"/>
            <a:r>
              <a:rPr lang="en-US" dirty="0"/>
              <a:t>Electrical Performance and Verification Testing (Field Testing)</a:t>
            </a:r>
          </a:p>
          <a:p>
            <a:pPr lvl="2"/>
            <a:r>
              <a:rPr lang="en-US" dirty="0"/>
              <a:t>Insulation Resistance Test</a:t>
            </a:r>
          </a:p>
          <a:p>
            <a:pPr lvl="2"/>
            <a:r>
              <a:rPr lang="en-US" dirty="0"/>
              <a:t>Individual Pole Resistance Test</a:t>
            </a:r>
          </a:p>
          <a:p>
            <a:pPr lvl="2"/>
            <a:r>
              <a:rPr lang="en-US" dirty="0"/>
              <a:t>Inverse-time Overcurrent Trip Test</a:t>
            </a:r>
          </a:p>
          <a:p>
            <a:pPr lvl="2"/>
            <a:r>
              <a:rPr lang="en-US" dirty="0"/>
              <a:t>Instantaneous Overcurrent Trip Test</a:t>
            </a:r>
          </a:p>
          <a:p>
            <a:pPr lvl="2"/>
            <a:r>
              <a:rPr lang="en-US" dirty="0"/>
              <a:t>Rated Current Hold-in Test</a:t>
            </a:r>
          </a:p>
          <a:p>
            <a:r>
              <a:rPr lang="en-US" dirty="0"/>
              <a:t>Fuses</a:t>
            </a:r>
          </a:p>
          <a:p>
            <a:pPr lvl="1"/>
            <a:r>
              <a:rPr lang="en-US" dirty="0"/>
              <a:t>Inspection and Preventive Maintenance</a:t>
            </a:r>
          </a:p>
          <a:p>
            <a:pPr lvl="1"/>
            <a:r>
              <a:rPr lang="en-US" dirty="0"/>
              <a:t>Electrical Performance Testing Not Required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3019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Resetting or Replacing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Circuit Breakers</a:t>
            </a:r>
          </a:p>
          <a:p>
            <a:pPr lvl="1"/>
            <a:r>
              <a:rPr lang="en-US" dirty="0"/>
              <a:t>Reset on an Overload - OK</a:t>
            </a:r>
          </a:p>
          <a:p>
            <a:pPr lvl="1"/>
            <a:r>
              <a:rPr lang="en-US" dirty="0"/>
              <a:t>Inspect and Test B4 Reset on a Short Circuit</a:t>
            </a:r>
          </a:p>
          <a:p>
            <a:pPr lvl="1"/>
            <a:endParaRPr lang="en-US" dirty="0"/>
          </a:p>
          <a:p>
            <a:r>
              <a:rPr lang="en-US" dirty="0"/>
              <a:t>Fuses</a:t>
            </a:r>
          </a:p>
          <a:p>
            <a:pPr lvl="1"/>
            <a:r>
              <a:rPr lang="en-US" dirty="0"/>
              <a:t>Replace All Three</a:t>
            </a:r>
          </a:p>
          <a:p>
            <a:pPr lvl="1"/>
            <a:r>
              <a:rPr lang="en-US" dirty="0"/>
              <a:t>All Should Have Same Catalog Number</a:t>
            </a:r>
          </a:p>
        </p:txBody>
      </p:sp>
    </p:spTree>
    <p:extLst>
      <p:ext uri="{BB962C8B-B14F-4D97-AF65-F5344CB8AC3E}">
        <p14:creationId xmlns:p14="http://schemas.microsoft.com/office/powerpoint/2010/main" val="3858106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ersen-Presentation-Template">
  <a:themeElements>
    <a:clrScheme name="Mersen Colors">
      <a:dk1>
        <a:srgbClr val="517485"/>
      </a:dk1>
      <a:lt1>
        <a:sysClr val="window" lastClr="FFFFFF"/>
      </a:lt1>
      <a:dk2>
        <a:srgbClr val="96A9B1"/>
      </a:dk2>
      <a:lt2>
        <a:srgbClr val="CAD4D8"/>
      </a:lt2>
      <a:accent1>
        <a:srgbClr val="517485"/>
      </a:accent1>
      <a:accent2>
        <a:srgbClr val="008ED5"/>
      </a:accent2>
      <a:accent3>
        <a:srgbClr val="4E55A2"/>
      </a:accent3>
      <a:accent4>
        <a:srgbClr val="E84E0F"/>
      </a:accent4>
      <a:accent5>
        <a:srgbClr val="65B32E"/>
      </a:accent5>
      <a:accent6>
        <a:srgbClr val="C24F97"/>
      </a:accent6>
      <a:hlink>
        <a:srgbClr val="0000FF"/>
      </a:hlink>
      <a:folHlink>
        <a:srgbClr val="800080"/>
      </a:folHlink>
    </a:clrScheme>
    <a:fontScheme name="Soloc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Mersen-Presentation-Template</Template>
  <TotalTime>4</TotalTime>
  <Words>517</Words>
  <Application>Microsoft Office PowerPoint</Application>
  <PresentationFormat>Custom</PresentationFormat>
  <Paragraphs>153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Mersen-Presentation-Template</vt:lpstr>
      <vt:lpstr>think-cell Slide</vt:lpstr>
      <vt:lpstr>Fuses vs Circuit Breakers for Low Voltage Applications</vt:lpstr>
      <vt:lpstr>White Paper Outline</vt:lpstr>
      <vt:lpstr>White Paper Outline - Continued</vt:lpstr>
      <vt:lpstr>Interrupting Ratings</vt:lpstr>
      <vt:lpstr>Component &amp; System Protection</vt:lpstr>
      <vt:lpstr>Arc Flash Mitigation</vt:lpstr>
      <vt:lpstr>Selective Coordination</vt:lpstr>
      <vt:lpstr>Maintenance Requirements</vt:lpstr>
      <vt:lpstr>Resetting or Replacing</vt:lpstr>
      <vt:lpstr>Diagnostics</vt:lpstr>
      <vt:lpstr>Reliability</vt:lpstr>
      <vt:lpstr>Obsolescence</vt:lpstr>
      <vt:lpstr>Cost of Ownership – Real or Perceived?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Fuses vs Circuit Breakers for Low Voltage Applications</dc:title>
  <dc:creator>Mersen</dc:creator>
  <cp:lastModifiedBy>Mersen</cp:lastModifiedBy>
  <cp:revision>1</cp:revision>
  <dcterms:created xsi:type="dcterms:W3CDTF">2019-07-29T14:07:55Z</dcterms:created>
  <dcterms:modified xsi:type="dcterms:W3CDTF">2019-07-29T14:12:01Z</dcterms:modified>
</cp:coreProperties>
</file>